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Lst>
  <p:notesMasterIdLst>
    <p:notesMasterId r:id="rId106"/>
  </p:notesMasterIdLst>
  <p:handoutMasterIdLst>
    <p:handoutMasterId r:id="rId107"/>
  </p:handoutMasterIdLst>
  <p:sldIdLst>
    <p:sldId id="368" r:id="rId7"/>
    <p:sldId id="654" r:id="rId8"/>
    <p:sldId id="736" r:id="rId9"/>
    <p:sldId id="737" r:id="rId10"/>
    <p:sldId id="738" r:id="rId11"/>
    <p:sldId id="739" r:id="rId12"/>
    <p:sldId id="740" r:id="rId13"/>
    <p:sldId id="741" r:id="rId14"/>
    <p:sldId id="742" r:id="rId15"/>
    <p:sldId id="743" r:id="rId16"/>
    <p:sldId id="744" r:id="rId17"/>
    <p:sldId id="745" r:id="rId18"/>
    <p:sldId id="746" r:id="rId19"/>
    <p:sldId id="748" r:id="rId20"/>
    <p:sldId id="747" r:id="rId21"/>
    <p:sldId id="723" r:id="rId22"/>
    <p:sldId id="724" r:id="rId23"/>
    <p:sldId id="733" r:id="rId24"/>
    <p:sldId id="725" r:id="rId25"/>
    <p:sldId id="726" r:id="rId26"/>
    <p:sldId id="727" r:id="rId27"/>
    <p:sldId id="728" r:id="rId28"/>
    <p:sldId id="729" r:id="rId29"/>
    <p:sldId id="730" r:id="rId30"/>
    <p:sldId id="731" r:id="rId31"/>
    <p:sldId id="734" r:id="rId32"/>
    <p:sldId id="735" r:id="rId33"/>
    <p:sldId id="732" r:id="rId34"/>
    <p:sldId id="749" r:id="rId35"/>
    <p:sldId id="750" r:id="rId36"/>
    <p:sldId id="751" r:id="rId37"/>
    <p:sldId id="752" r:id="rId38"/>
    <p:sldId id="753" r:id="rId39"/>
    <p:sldId id="754" r:id="rId40"/>
    <p:sldId id="755" r:id="rId41"/>
    <p:sldId id="762" r:id="rId42"/>
    <p:sldId id="756" r:id="rId43"/>
    <p:sldId id="757" r:id="rId44"/>
    <p:sldId id="758" r:id="rId45"/>
    <p:sldId id="759" r:id="rId46"/>
    <p:sldId id="760" r:id="rId47"/>
    <p:sldId id="761" r:id="rId48"/>
    <p:sldId id="699" r:id="rId49"/>
    <p:sldId id="700" r:id="rId50"/>
    <p:sldId id="701" r:id="rId51"/>
    <p:sldId id="702" r:id="rId52"/>
    <p:sldId id="703" r:id="rId53"/>
    <p:sldId id="704" r:id="rId54"/>
    <p:sldId id="705" r:id="rId55"/>
    <p:sldId id="706" r:id="rId56"/>
    <p:sldId id="707" r:id="rId57"/>
    <p:sldId id="708" r:id="rId58"/>
    <p:sldId id="709" r:id="rId59"/>
    <p:sldId id="710" r:id="rId60"/>
    <p:sldId id="711" r:id="rId61"/>
    <p:sldId id="712" r:id="rId62"/>
    <p:sldId id="713" r:id="rId63"/>
    <p:sldId id="714" r:id="rId64"/>
    <p:sldId id="653" r:id="rId65"/>
    <p:sldId id="631" r:id="rId66"/>
    <p:sldId id="645" r:id="rId67"/>
    <p:sldId id="637" r:id="rId68"/>
    <p:sldId id="638" r:id="rId69"/>
    <p:sldId id="644" r:id="rId70"/>
    <p:sldId id="639" r:id="rId71"/>
    <p:sldId id="641" r:id="rId72"/>
    <p:sldId id="642" r:id="rId73"/>
    <p:sldId id="643" r:id="rId74"/>
    <p:sldId id="640" r:id="rId75"/>
    <p:sldId id="646" r:id="rId76"/>
    <p:sldId id="648" r:id="rId77"/>
    <p:sldId id="647" r:id="rId78"/>
    <p:sldId id="649" r:id="rId79"/>
    <p:sldId id="650" r:id="rId80"/>
    <p:sldId id="651" r:id="rId81"/>
    <p:sldId id="652" r:id="rId82"/>
    <p:sldId id="655" r:id="rId83"/>
    <p:sldId id="671" r:id="rId84"/>
    <p:sldId id="658" r:id="rId85"/>
    <p:sldId id="657" r:id="rId86"/>
    <p:sldId id="659" r:id="rId87"/>
    <p:sldId id="660" r:id="rId88"/>
    <p:sldId id="661" r:id="rId89"/>
    <p:sldId id="670" r:id="rId90"/>
    <p:sldId id="663" r:id="rId91"/>
    <p:sldId id="664" r:id="rId92"/>
    <p:sldId id="665" r:id="rId93"/>
    <p:sldId id="666" r:id="rId94"/>
    <p:sldId id="667" r:id="rId95"/>
    <p:sldId id="668" r:id="rId96"/>
    <p:sldId id="672" r:id="rId97"/>
    <p:sldId id="674" r:id="rId98"/>
    <p:sldId id="675" r:id="rId99"/>
    <p:sldId id="673" r:id="rId100"/>
    <p:sldId id="676" r:id="rId101"/>
    <p:sldId id="677" r:id="rId102"/>
    <p:sldId id="678" r:id="rId103"/>
    <p:sldId id="615" r:id="rId104"/>
    <p:sldId id="698" r:id="rId105"/>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654"/>
            <p14:sldId id="736"/>
            <p14:sldId id="737"/>
            <p14:sldId id="738"/>
            <p14:sldId id="739"/>
            <p14:sldId id="740"/>
            <p14:sldId id="741"/>
            <p14:sldId id="742"/>
            <p14:sldId id="743"/>
            <p14:sldId id="744"/>
            <p14:sldId id="745"/>
            <p14:sldId id="746"/>
            <p14:sldId id="748"/>
            <p14:sldId id="747"/>
            <p14:sldId id="723"/>
            <p14:sldId id="724"/>
            <p14:sldId id="733"/>
            <p14:sldId id="725"/>
            <p14:sldId id="726"/>
            <p14:sldId id="727"/>
            <p14:sldId id="728"/>
            <p14:sldId id="729"/>
            <p14:sldId id="730"/>
            <p14:sldId id="731"/>
            <p14:sldId id="734"/>
            <p14:sldId id="735"/>
            <p14:sldId id="732"/>
            <p14:sldId id="749"/>
            <p14:sldId id="750"/>
            <p14:sldId id="751"/>
            <p14:sldId id="752"/>
            <p14:sldId id="753"/>
            <p14:sldId id="754"/>
            <p14:sldId id="755"/>
            <p14:sldId id="762"/>
            <p14:sldId id="756"/>
            <p14:sldId id="757"/>
            <p14:sldId id="758"/>
            <p14:sldId id="759"/>
            <p14:sldId id="760"/>
            <p14:sldId id="761"/>
            <p14:sldId id="699"/>
            <p14:sldId id="700"/>
            <p14:sldId id="701"/>
            <p14:sldId id="702"/>
            <p14:sldId id="703"/>
            <p14:sldId id="704"/>
            <p14:sldId id="705"/>
            <p14:sldId id="706"/>
            <p14:sldId id="707"/>
            <p14:sldId id="708"/>
            <p14:sldId id="709"/>
            <p14:sldId id="710"/>
            <p14:sldId id="711"/>
            <p14:sldId id="712"/>
            <p14:sldId id="713"/>
            <p14:sldId id="714"/>
            <p14:sldId id="653"/>
            <p14:sldId id="631"/>
            <p14:sldId id="645"/>
            <p14:sldId id="637"/>
            <p14:sldId id="638"/>
            <p14:sldId id="644"/>
            <p14:sldId id="639"/>
            <p14:sldId id="641"/>
            <p14:sldId id="642"/>
            <p14:sldId id="643"/>
            <p14:sldId id="640"/>
            <p14:sldId id="646"/>
            <p14:sldId id="648"/>
            <p14:sldId id="647"/>
            <p14:sldId id="649"/>
            <p14:sldId id="650"/>
            <p14:sldId id="651"/>
            <p14:sldId id="652"/>
            <p14:sldId id="655"/>
            <p14:sldId id="671"/>
            <p14:sldId id="658"/>
            <p14:sldId id="657"/>
            <p14:sldId id="659"/>
            <p14:sldId id="660"/>
            <p14:sldId id="661"/>
            <p14:sldId id="670"/>
            <p14:sldId id="663"/>
            <p14:sldId id="664"/>
            <p14:sldId id="665"/>
            <p14:sldId id="666"/>
            <p14:sldId id="667"/>
            <p14:sldId id="668"/>
            <p14:sldId id="672"/>
            <p14:sldId id="674"/>
            <p14:sldId id="675"/>
            <p14:sldId id="673"/>
            <p14:sldId id="676"/>
            <p14:sldId id="677"/>
            <p14:sldId id="678"/>
            <p14:sldId id="615"/>
            <p14:sldId id="698"/>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C4C4C4"/>
    <a:srgbClr val="ADADAD"/>
    <a:srgbClr val="FFFFFF"/>
    <a:srgbClr val="0085C3"/>
    <a:srgbClr val="D9D9D9"/>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89" autoAdjust="0"/>
    <p:restoredTop sz="93195" autoAdjust="0"/>
  </p:normalViewPr>
  <p:slideViewPr>
    <p:cSldViewPr snapToGrid="0">
      <p:cViewPr varScale="1">
        <p:scale>
          <a:sx n="145" d="100"/>
          <a:sy n="145" d="100"/>
        </p:scale>
        <p:origin x="1240" y="184"/>
      </p:cViewPr>
      <p:guideLst>
        <p:guide orient="horz" pos="16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00" d="100"/>
          <a:sy n="100" d="100"/>
        </p:scale>
        <p:origin x="4112" y="1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theme" Target="theme/theme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634F2-089B-4FE3-AB7F-C714A7297EEC}" type="slidenum">
              <a:rPr lang="en-US" smtClean="0"/>
              <a:pPr/>
              <a:t>42</a:t>
            </a:fld>
            <a:endParaRPr lang="en-US"/>
          </a:p>
        </p:txBody>
      </p:sp>
    </p:spTree>
    <p:extLst>
      <p:ext uri="{BB962C8B-B14F-4D97-AF65-F5344CB8AC3E}">
        <p14:creationId xmlns:p14="http://schemas.microsoft.com/office/powerpoint/2010/main" val="85430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9/26/18</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945263" y="4807343"/>
            <a:ext cx="4214905" cy="318805"/>
          </a:xfrm>
          <a:prstGeom prst="rect">
            <a:avLst/>
          </a:prstGeom>
          <a:noFill/>
        </p:spPr>
        <p:txBody>
          <a:bodyPr wrap="square" lIns="0" tIns="0" rIns="0" bIns="0">
            <a:prstTxWarp prst="textNoShape">
              <a:avLst/>
            </a:prstTxWarp>
            <a:spAutoFit/>
          </a:bodyPr>
          <a:lstStyle/>
          <a:p>
            <a:pPr marL="0" marR="0" indent="0" algn="l" defTabSz="914400" rtl="0" eaLnBrk="1" fontAlgn="base" latinLnBrk="0" hangingPunct="1">
              <a:lnSpc>
                <a:spcPct val="120000"/>
              </a:lnSpc>
              <a:spcBef>
                <a:spcPct val="0"/>
              </a:spcBef>
              <a:spcAft>
                <a:spcPct val="0"/>
              </a:spcAft>
              <a:buClrTx/>
              <a:buSzTx/>
              <a:buFontTx/>
              <a:buNone/>
              <a:tabLst/>
              <a:defRPr/>
            </a:pPr>
            <a:r>
              <a:rPr lang="en-US" sz="900" i="1" dirty="0" smtClean="0"/>
              <a:t>COMS E6998 – </a:t>
            </a:r>
            <a:r>
              <a:rPr lang="en-US" sz="1000" b="0" i="0" kern="1200" dirty="0" smtClean="0">
                <a:solidFill>
                  <a:schemeClr val="tx1"/>
                </a:solidFill>
                <a:effectLst/>
                <a:latin typeface="Arial" charset="0"/>
                <a:ea typeface="+mn-ea"/>
                <a:cs typeface="+mn-cs"/>
              </a:rPr>
              <a:t>Microservices and Cloud Applications</a:t>
            </a:r>
            <a:br>
              <a:rPr lang="en-US" sz="1000" b="0" i="0" kern="1200" dirty="0" smtClean="0">
                <a:solidFill>
                  <a:schemeClr val="tx1"/>
                </a:solidFill>
                <a:effectLst/>
                <a:latin typeface="Arial" charset="0"/>
                <a:ea typeface="+mn-ea"/>
                <a:cs typeface="+mn-cs"/>
              </a:rPr>
            </a:br>
            <a:r>
              <a:rPr lang="en-US" sz="800" i="1" dirty="0" smtClean="0"/>
              <a:t> Lecture 5: </a:t>
            </a:r>
            <a:r>
              <a:rPr lang="en-US" sz="800" i="1" dirty="0" err="1" smtClean="0"/>
              <a:t>Idempotency</a:t>
            </a:r>
            <a:r>
              <a:rPr lang="en-US" sz="800" i="1" dirty="0" smtClean="0"/>
              <a:t>, Conditional Execution, Orchestration, Pub/Sub, API GW</a:t>
            </a:r>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9/26/18</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9/26/18</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9/26/18</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source" TargetMode="External"/><Relationship Id="rId4" Type="http://schemas.openxmlformats.org/officeDocument/2006/relationships/hyperlink" Target="https://en.wikipedia.org/wiki/Workflow#cite_note-ca-1" TargetMode="External"/><Relationship Id="rId5" Type="http://schemas.openxmlformats.org/officeDocument/2006/relationships/hyperlink" Target="https://en.wikipedia.org/wiki/Workflow#cite_note-2" TargetMode="External"/><Relationship Id="rId6" Type="http://schemas.openxmlformats.org/officeDocument/2006/relationships/hyperlink" Target="https://en.wikipedia.org/wiki/Workflow)" TargetMode="External"/><Relationship Id="rId7" Type="http://schemas.openxmlformats.org/officeDocument/2006/relationships/hyperlink" Target="https://en.wikipedia.org/wiki/Cloud_computing" TargetMode="External"/><Relationship Id="rId8" Type="http://schemas.openxmlformats.org/officeDocument/2006/relationships/hyperlink" Target="https://en.wikipedia.org/wiki/Orchestration_(computing)#cite_note-4" TargetMode="External"/><Relationship Id="rId1" Type="http://schemas.openxmlformats.org/officeDocument/2006/relationships/slideLayout" Target="../slideLayouts/slideLayout2.xml"/><Relationship Id="rId2" Type="http://schemas.openxmlformats.org/officeDocument/2006/relationships/hyperlink" Target="https://en.wikipedia.org/wiki/Syste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tiff"/><Relationship Id="rId3" Type="http://schemas.openxmlformats.org/officeDocument/2006/relationships/image" Target="../media/image37.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Messaging_pattern" TargetMode="External"/><Relationship Id="rId4" Type="http://schemas.openxmlformats.org/officeDocument/2006/relationships/hyperlink" Target="https://en.wikipedia.org/wiki/Message_passing" TargetMode="External"/><Relationship Id="rId5" Type="http://schemas.openxmlformats.org/officeDocument/2006/relationships/hyperlink" Target="https://en.wikipedia.org/wiki/Message_queue" TargetMode="External"/><Relationship Id="rId6" Type="http://schemas.openxmlformats.org/officeDocument/2006/relationships/hyperlink" Target="https://en.wikipedia.org/wiki/Message-oriented_middleware" TargetMode="External"/><Relationship Id="rId7" Type="http://schemas.openxmlformats.org/officeDocument/2006/relationships/hyperlink" Target="https://en.wikipedia.org/wiki/Application_programming_interface" TargetMode="External"/><Relationship Id="rId8" Type="http://schemas.openxmlformats.org/officeDocument/2006/relationships/hyperlink" Target="https://en.wikipedia.org/wiki/Java_Message_Service" TargetMode="External"/><Relationship Id="rId9" Type="http://schemas.openxmlformats.org/officeDocument/2006/relationships/hyperlink" Target="https://en.wikipedia.org/wiki/Scalability" TargetMode="External"/><Relationship Id="rId10" Type="http://schemas.openxmlformats.org/officeDocument/2006/relationships/hyperlink" Target="https://en.wikipedia.org/wiki/Network_topology" TargetMode="External"/><Relationship Id="rId1" Type="http://schemas.openxmlformats.org/officeDocument/2006/relationships/slideLayout" Target="../slideLayouts/slideLayout2.xml"/><Relationship Id="rId2" Type="http://schemas.openxmlformats.org/officeDocument/2006/relationships/hyperlink" Target="https://en.wikipedia.org/wiki/Software_architectur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munications_protocol" TargetMode="External"/><Relationship Id="rId4" Type="http://schemas.openxmlformats.org/officeDocument/2006/relationships/hyperlink" Target="https://en.wikipedia.org/wiki/Database" TargetMode="External"/><Relationship Id="rId5" Type="http://schemas.openxmlformats.org/officeDocument/2006/relationships/hyperlink" Target="https://en.wikipedia.org/wiki/Time_to_live" TargetMode="External"/><Relationship Id="rId1" Type="http://schemas.openxmlformats.org/officeDocument/2006/relationships/slideLayout" Target="../slideLayouts/slideLayout2.xml"/><Relationship Id="rId2" Type="http://schemas.openxmlformats.org/officeDocument/2006/relationships/hyperlink" Target="https://en.wikipedia.org/wiki/Asynchronous_communica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image" Target="../media/image4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avacodegeeks.com/2013/06/working-with-amazon-simple-queue-service-using-java.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Communication_diagram" TargetMode="External"/><Relationship Id="rId4" Type="http://schemas.openxmlformats.org/officeDocument/2006/relationships/hyperlink" Target="http://en.wikipedia.org/wiki/Sequence_diagram" TargetMode="External"/><Relationship Id="rId5" Type="http://schemas.openxmlformats.org/officeDocument/2006/relationships/hyperlink" Target="http://en.wikipedia.org/wiki/4+1_architectural_view_model#cite_note-Kontio05-2" TargetMode="External"/><Relationship Id="rId6" Type="http://schemas.openxmlformats.org/officeDocument/2006/relationships/hyperlink" Target="http://en.wikipedia.org/wiki/Component_diagram" TargetMode="External"/><Relationship Id="rId7" Type="http://schemas.openxmlformats.org/officeDocument/2006/relationships/hyperlink" Target="http://en.wikipedia.org/wiki/Package_diagram" TargetMode="External"/><Relationship Id="rId8" Type="http://schemas.openxmlformats.org/officeDocument/2006/relationships/hyperlink" Target="http://en.wikipedia.org/wiki/Activity_diagram" TargetMode="External"/><Relationship Id="rId9" Type="http://schemas.openxmlformats.org/officeDocument/2006/relationships/hyperlink" Target="http://en.wikipedia.org/wiki/Deployment_diagram" TargetMode="External"/><Relationship Id="rId10" Type="http://schemas.openxmlformats.org/officeDocument/2006/relationships/hyperlink" Target="http://en.wikipedia.org/wiki/Use_case" TargetMode="External"/><Relationship Id="rId1" Type="http://schemas.openxmlformats.org/officeDocument/2006/relationships/slideLayout" Target="../slideLayouts/slideLayout2.xml"/><Relationship Id="rId2" Type="http://schemas.openxmlformats.org/officeDocument/2006/relationships/hyperlink" Target="http://en.wikipedia.org/wiki/Class_diagra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Mathematics" TargetMode="External"/><Relationship Id="rId4" Type="http://schemas.openxmlformats.org/officeDocument/2006/relationships/hyperlink" Target="https://en.wikipedia.org/wiki/Computer_science" TargetMode="External"/><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hyperlink" Target="https://en.wikipedia.org/wiki/Operation_(mathematic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s@contoso.com" TargetMode="External"/><Relationship Id="rId3" Type="http://schemas.openxmlformats.org/officeDocument/2006/relationships/hyperlink" Target="mailto:email=js23@columbia.edu"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tiff"/><Relationship Id="rId3" Type="http://schemas.openxmlformats.org/officeDocument/2006/relationships/image" Target="../media/image70.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en.wikipedia.org/wiki/Software_application" TargetMode="External"/><Relationship Id="rId4" Type="http://schemas.openxmlformats.org/officeDocument/2006/relationships/hyperlink" Target="https://en.wikipedia.org/wiki/Operating_system" TargetMode="External"/><Relationship Id="rId5" Type="http://schemas.openxmlformats.org/officeDocument/2006/relationships/hyperlink" Target="https://en.wikipedia.org/wiki/Middleware#cite_note-MW-00-1" TargetMode="External"/><Relationship Id="rId6" Type="http://schemas.openxmlformats.org/officeDocument/2006/relationships/hyperlink" Target="https://en.wikipedia.org/wiki/Software_developer" TargetMode="External"/><Relationship Id="rId7" Type="http://schemas.openxmlformats.org/officeDocument/2006/relationships/hyperlink" Target="https://en.wikipedia.org/wiki/Input/output" TargetMode="External"/><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hyperlink" Target="https://en.wikipedia.org/wiki/Softwar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Software_application" TargetMode="External"/><Relationship Id="rId4" Type="http://schemas.openxmlformats.org/officeDocument/2006/relationships/hyperlink" Target="https://en.wikipedia.org/wiki/Operating_system" TargetMode="External"/><Relationship Id="rId5" Type="http://schemas.openxmlformats.org/officeDocument/2006/relationships/hyperlink" Target="https://en.wikipedia.org/wiki/Middleware#cite_note-MW-00-1" TargetMode="External"/><Relationship Id="rId6" Type="http://schemas.openxmlformats.org/officeDocument/2006/relationships/hyperlink" Target="https://en.wikipedia.org/wiki/Software_developer" TargetMode="External"/><Relationship Id="rId7" Type="http://schemas.openxmlformats.org/officeDocument/2006/relationships/hyperlink" Target="https://en.wikipedia.org/wiki/Input/output" TargetMode="External"/><Relationship Id="rId8"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hyperlink" Target="https://en.wikipedia.org/wiki/Softwar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494647"/>
          </a:xfrm>
        </p:spPr>
        <p:txBody>
          <a:bodyPr>
            <a:normAutofit/>
          </a:bodyPr>
          <a:lstStyle/>
          <a:p>
            <a:pPr>
              <a:lnSpc>
                <a:spcPct val="120000"/>
              </a:lnSpc>
            </a:pPr>
            <a:r>
              <a:rPr lang="en-US" sz="2000" dirty="0" smtClean="0"/>
              <a:t>COMS E6998: </a:t>
            </a:r>
            <a:r>
              <a:rPr lang="en-US" sz="2000" b="1" dirty="0" smtClean="0"/>
              <a:t>Microservices and Cloud Applications</a:t>
            </a:r>
            <a:r>
              <a:rPr lang="en-US" sz="2000" dirty="0" smtClean="0"/>
              <a:t/>
            </a:r>
            <a:br>
              <a:rPr lang="en-US" sz="2000" dirty="0" smtClean="0"/>
            </a:br>
            <a:r>
              <a:rPr lang="en-US" sz="1400" i="1" dirty="0" smtClean="0"/>
              <a:t>Lecture 5: </a:t>
            </a:r>
            <a:r>
              <a:rPr lang="en-US" sz="1400" i="1" dirty="0" err="1" smtClean="0"/>
              <a:t>Idempotency</a:t>
            </a:r>
            <a:r>
              <a:rPr lang="en-US" sz="1400" i="1" dirty="0" smtClean="0"/>
              <a:t>, Conditional Execution, Orchestration, Pub/Sub, API GW</a:t>
            </a:r>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1257" y="3165869"/>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sz="2800" dirty="0" smtClean="0"/>
              <a:t>Application to </a:t>
            </a:r>
            <a:r>
              <a:rPr lang="en-US" sz="2800" smtClean="0"/>
              <a:t>Project Submissions</a:t>
            </a:r>
            <a:endParaRPr lang="en-US" sz="2800"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5" name="Multiply 4"/>
          <p:cNvSpPr/>
          <p:nvPr/>
        </p:nvSpPr>
        <p:spPr>
          <a:xfrm>
            <a:off x="-514531" y="1974501"/>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7" name="Multiply 16"/>
          <p:cNvSpPr/>
          <p:nvPr/>
        </p:nvSpPr>
        <p:spPr>
          <a:xfrm>
            <a:off x="2349907" y="2148193"/>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8" name="TextBox 17"/>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19"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
        <p:nvSpPr>
          <p:cNvPr id="20" name="Multiply 19"/>
          <p:cNvSpPr/>
          <p:nvPr/>
        </p:nvSpPr>
        <p:spPr>
          <a:xfrm>
            <a:off x="5191290" y="-161699"/>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30319281"/>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443198"/>
          </a:xfrm>
        </p:spPr>
        <p:txBody>
          <a:bodyPr/>
          <a:lstStyle/>
          <a:p>
            <a:r>
              <a:rPr lang="en-US" dirty="0"/>
              <a:t>User </a:t>
            </a:r>
            <a:r>
              <a:rPr lang="en-US" dirty="0" smtClean="0"/>
              <a:t>Stories</a:t>
            </a:r>
            <a:endParaRPr lang="en-US" dirty="0"/>
          </a:p>
        </p:txBody>
      </p:sp>
      <p:sp>
        <p:nvSpPr>
          <p:cNvPr id="3" name="Content Placeholder 2"/>
          <p:cNvSpPr>
            <a:spLocks noGrp="1"/>
          </p:cNvSpPr>
          <p:nvPr>
            <p:ph sz="half" idx="1"/>
          </p:nvPr>
        </p:nvSpPr>
        <p:spPr>
          <a:xfrm>
            <a:off x="457200" y="834887"/>
            <a:ext cx="8267140" cy="3680357"/>
          </a:xfrm>
        </p:spPr>
        <p:txBody>
          <a:bodyPr>
            <a:normAutofit fontScale="92500" lnSpcReduction="10000"/>
          </a:bodyPr>
          <a:lstStyle/>
          <a:p>
            <a:pPr>
              <a:lnSpc>
                <a:spcPct val="110000"/>
              </a:lnSpc>
              <a:spcBef>
                <a:spcPts val="0"/>
              </a:spcBef>
              <a:spcAft>
                <a:spcPts val="200"/>
              </a:spcAft>
            </a:pPr>
            <a:r>
              <a:rPr lang="en-US" b="1" dirty="0"/>
              <a:t>User stories</a:t>
            </a:r>
            <a:r>
              <a:rPr lang="en-US" dirty="0"/>
              <a:t> are short, simple descriptions of a feature told from the perspective of the person who desires the new capability, usually a user or customer of the system. They typically follow a simple template: (https://</a:t>
            </a:r>
            <a:r>
              <a:rPr lang="en-US" dirty="0" err="1" smtClean="0"/>
              <a:t>www.mountaingoatsoftware.com</a:t>
            </a:r>
            <a:r>
              <a:rPr lang="en-US" dirty="0" smtClean="0"/>
              <a:t>/agile/user-stories)</a:t>
            </a:r>
            <a:endParaRPr lang="en-US" dirty="0"/>
          </a:p>
          <a:p>
            <a:pPr lvl="1">
              <a:lnSpc>
                <a:spcPct val="110000"/>
              </a:lnSpc>
              <a:spcBef>
                <a:spcPts val="0"/>
              </a:spcBef>
              <a:spcAft>
                <a:spcPts val="200"/>
              </a:spcAft>
            </a:pPr>
            <a:r>
              <a:rPr lang="en-US" i="1" dirty="0"/>
              <a:t>As a &lt;type of user&gt;, I want &lt;some goal&gt; so that &lt;some reason</a:t>
            </a:r>
            <a:r>
              <a:rPr lang="en-US" i="1" dirty="0" smtClean="0"/>
              <a:t>&gt;.</a:t>
            </a:r>
            <a:endParaRPr lang="en-US" dirty="0" smtClean="0"/>
          </a:p>
          <a:p>
            <a:pPr>
              <a:lnSpc>
                <a:spcPct val="110000"/>
              </a:lnSpc>
              <a:spcBef>
                <a:spcPts val="0"/>
              </a:spcBef>
              <a:spcAft>
                <a:spcPts val="200"/>
              </a:spcAft>
            </a:pPr>
            <a:r>
              <a:rPr lang="en-US" dirty="0" smtClean="0"/>
              <a:t>Example </a:t>
            </a:r>
            <a:r>
              <a:rPr lang="en-US" dirty="0"/>
              <a:t>user stories (http://</a:t>
            </a:r>
            <a:r>
              <a:rPr lang="en-US" dirty="0" err="1" smtClean="0"/>
              <a:t>www.agilemodeling.com</a:t>
            </a:r>
            <a:r>
              <a:rPr lang="en-US" dirty="0" smtClean="0"/>
              <a:t>/artifacts/</a:t>
            </a:r>
            <a:r>
              <a:rPr lang="en-US" dirty="0" err="1" smtClean="0"/>
              <a:t>userStory.htm</a:t>
            </a:r>
            <a:r>
              <a:rPr lang="en-US" dirty="0" smtClean="0"/>
              <a:t>)</a:t>
            </a:r>
          </a:p>
          <a:p>
            <a:pPr lvl="1">
              <a:lnSpc>
                <a:spcPct val="110000"/>
              </a:lnSpc>
              <a:spcBef>
                <a:spcPts val="0"/>
              </a:spcBef>
              <a:spcAft>
                <a:spcPts val="200"/>
              </a:spcAft>
            </a:pPr>
            <a:r>
              <a:rPr lang="en-US" dirty="0" smtClean="0"/>
              <a:t>Students </a:t>
            </a:r>
            <a:r>
              <a:rPr lang="en-US" dirty="0"/>
              <a:t>can purchase monthly parking passes online</a:t>
            </a:r>
            <a:r>
              <a:rPr lang="en-US" dirty="0" smtClean="0"/>
              <a:t>.</a:t>
            </a:r>
          </a:p>
          <a:p>
            <a:pPr lvl="1">
              <a:lnSpc>
                <a:spcPct val="110000"/>
              </a:lnSpc>
              <a:spcBef>
                <a:spcPts val="0"/>
              </a:spcBef>
              <a:spcAft>
                <a:spcPts val="200"/>
              </a:spcAft>
            </a:pPr>
            <a:r>
              <a:rPr lang="en-US" dirty="0" smtClean="0"/>
              <a:t>Parking </a:t>
            </a:r>
            <a:r>
              <a:rPr lang="en-US" dirty="0"/>
              <a:t>passes can be paid via credit cards</a:t>
            </a:r>
            <a:r>
              <a:rPr lang="en-US" dirty="0" smtClean="0"/>
              <a:t>.</a:t>
            </a:r>
          </a:p>
          <a:p>
            <a:pPr lvl="1">
              <a:lnSpc>
                <a:spcPct val="110000"/>
              </a:lnSpc>
              <a:spcBef>
                <a:spcPts val="0"/>
              </a:spcBef>
              <a:spcAft>
                <a:spcPts val="200"/>
              </a:spcAft>
            </a:pPr>
            <a:r>
              <a:rPr lang="en-US" dirty="0" smtClean="0"/>
              <a:t>Parking </a:t>
            </a:r>
            <a:r>
              <a:rPr lang="en-US" dirty="0"/>
              <a:t>passes can be paid via PayPal</a:t>
            </a:r>
            <a:r>
              <a:rPr lang="en-US" dirty="0" smtClean="0"/>
              <a:t>.</a:t>
            </a:r>
          </a:p>
          <a:p>
            <a:pPr lvl="1">
              <a:lnSpc>
                <a:spcPct val="110000"/>
              </a:lnSpc>
              <a:spcBef>
                <a:spcPts val="0"/>
              </a:spcBef>
              <a:spcAft>
                <a:spcPts val="200"/>
              </a:spcAft>
            </a:pPr>
            <a:r>
              <a:rPr lang="en-US" dirty="0" smtClean="0"/>
              <a:t>Professors </a:t>
            </a:r>
            <a:r>
              <a:rPr lang="en-US" dirty="0"/>
              <a:t>can input student marks</a:t>
            </a:r>
            <a:r>
              <a:rPr lang="en-US" dirty="0" smtClean="0"/>
              <a:t>.</a:t>
            </a:r>
          </a:p>
          <a:p>
            <a:pPr lvl="1">
              <a:lnSpc>
                <a:spcPct val="110000"/>
              </a:lnSpc>
              <a:spcBef>
                <a:spcPts val="0"/>
              </a:spcBef>
              <a:spcAft>
                <a:spcPts val="200"/>
              </a:spcAft>
            </a:pPr>
            <a:r>
              <a:rPr lang="en-US" dirty="0" smtClean="0"/>
              <a:t>Students </a:t>
            </a:r>
            <a:r>
              <a:rPr lang="en-US" dirty="0"/>
              <a:t>can obtain their current seminar schedule</a:t>
            </a:r>
            <a:r>
              <a:rPr lang="en-US" dirty="0" smtClean="0"/>
              <a:t>.</a:t>
            </a:r>
          </a:p>
          <a:p>
            <a:pPr lvl="1">
              <a:lnSpc>
                <a:spcPct val="110000"/>
              </a:lnSpc>
              <a:spcBef>
                <a:spcPts val="0"/>
              </a:spcBef>
              <a:spcAft>
                <a:spcPts val="200"/>
              </a:spcAft>
            </a:pPr>
            <a:r>
              <a:rPr lang="en-US" dirty="0" smtClean="0"/>
              <a:t>Students </a:t>
            </a:r>
            <a:r>
              <a:rPr lang="en-US" dirty="0"/>
              <a:t>can order official transcripts</a:t>
            </a:r>
            <a:r>
              <a:rPr lang="en-US" dirty="0" smtClean="0"/>
              <a:t>.</a:t>
            </a:r>
          </a:p>
          <a:p>
            <a:pPr lvl="1">
              <a:lnSpc>
                <a:spcPct val="110000"/>
              </a:lnSpc>
              <a:spcBef>
                <a:spcPts val="0"/>
              </a:spcBef>
              <a:spcAft>
                <a:spcPts val="200"/>
              </a:spcAft>
            </a:pPr>
            <a:r>
              <a:rPr lang="en-US" dirty="0" smtClean="0"/>
              <a:t>Students </a:t>
            </a:r>
            <a:r>
              <a:rPr lang="en-US" dirty="0"/>
              <a:t>can only enroll in seminars for which they have prerequisites</a:t>
            </a:r>
            <a:r>
              <a:rPr lang="en-US" dirty="0" smtClean="0"/>
              <a:t>.</a:t>
            </a:r>
          </a:p>
          <a:p>
            <a:pPr lvl="1">
              <a:lnSpc>
                <a:spcPct val="110000"/>
              </a:lnSpc>
              <a:spcBef>
                <a:spcPts val="0"/>
              </a:spcBef>
              <a:spcAft>
                <a:spcPts val="200"/>
              </a:spcAft>
            </a:pPr>
            <a:r>
              <a:rPr lang="en-US" dirty="0" smtClean="0"/>
              <a:t>Transcripts </a:t>
            </a:r>
            <a:r>
              <a:rPr lang="en-US" dirty="0"/>
              <a:t>will be available online via a standard </a:t>
            </a:r>
            <a:r>
              <a:rPr lang="en-US" dirty="0" smtClean="0"/>
              <a:t>browser</a:t>
            </a:r>
            <a:endParaRPr lang="en-US" dirty="0"/>
          </a:p>
        </p:txBody>
      </p:sp>
    </p:spTree>
    <p:extLst>
      <p:ext uri="{BB962C8B-B14F-4D97-AF65-F5344CB8AC3E}">
        <p14:creationId xmlns:p14="http://schemas.microsoft.com/office/powerpoint/2010/main" val="62253142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 and User Stories</a:t>
            </a:r>
            <a:endParaRPr lang="en-US" dirty="0"/>
          </a:p>
        </p:txBody>
      </p:sp>
      <p:pic>
        <p:nvPicPr>
          <p:cNvPr id="3" name="Picture 2"/>
          <p:cNvPicPr>
            <a:picLocks noChangeAspect="1"/>
          </p:cNvPicPr>
          <p:nvPr/>
        </p:nvPicPr>
        <p:blipFill>
          <a:blip r:embed="rId2"/>
          <a:stretch>
            <a:fillRect/>
          </a:stretch>
        </p:blipFill>
        <p:spPr>
          <a:xfrm>
            <a:off x="293172" y="884480"/>
            <a:ext cx="8681318" cy="3210685"/>
          </a:xfrm>
          <a:prstGeom prst="rect">
            <a:avLst/>
          </a:prstGeom>
        </p:spPr>
      </p:pic>
    </p:spTree>
    <p:extLst>
      <p:ext uri="{BB962C8B-B14F-4D97-AF65-F5344CB8AC3E}">
        <p14:creationId xmlns:p14="http://schemas.microsoft.com/office/powerpoint/2010/main" val="345382212"/>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Tree>
    <p:extLst>
      <p:ext uri="{BB962C8B-B14F-4D97-AF65-F5344CB8AC3E}">
        <p14:creationId xmlns:p14="http://schemas.microsoft.com/office/powerpoint/2010/main" val="19053924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
        <p:nvSpPr>
          <p:cNvPr id="3" name="Rounded Rectangle 2"/>
          <p:cNvSpPr/>
          <p:nvPr/>
        </p:nvSpPr>
        <p:spPr>
          <a:xfrm>
            <a:off x="1898469" y="1393371"/>
            <a:ext cx="4641668" cy="2760618"/>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rgbClr val="FFFF00"/>
                </a:solidFill>
              </a:rPr>
              <a:t>Use Swagger</a:t>
            </a:r>
            <a:br>
              <a:rPr lang="en-US" smtClean="0">
                <a:solidFill>
                  <a:srgbClr val="FFFF00"/>
                </a:solidFill>
              </a:rPr>
            </a:br>
            <a:r>
              <a:rPr lang="en-US" smtClean="0">
                <a:solidFill>
                  <a:srgbClr val="FFFF00"/>
                </a:solidFill>
              </a:rPr>
              <a:t>to document APIs.</a:t>
            </a:r>
            <a:endParaRPr lang="en-US">
              <a:solidFill>
                <a:srgbClr val="FFFF00"/>
              </a:solidFill>
            </a:endParaRPr>
          </a:p>
        </p:txBody>
      </p:sp>
    </p:spTree>
    <p:extLst>
      <p:ext uri="{BB962C8B-B14F-4D97-AF65-F5344CB8AC3E}">
        <p14:creationId xmlns:p14="http://schemas.microsoft.com/office/powerpoint/2010/main" val="1823621751"/>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Top-Level Design Specification</a:t>
            </a:r>
            <a:endParaRPr lang="en-US" dirty="0"/>
          </a:p>
        </p:txBody>
      </p:sp>
      <p:sp>
        <p:nvSpPr>
          <p:cNvPr id="3" name="Content Placeholder 2"/>
          <p:cNvSpPr>
            <a:spLocks noGrp="1"/>
          </p:cNvSpPr>
          <p:nvPr>
            <p:ph sz="half" idx="1"/>
          </p:nvPr>
        </p:nvSpPr>
        <p:spPr>
          <a:xfrm>
            <a:off x="457200" y="842838"/>
            <a:ext cx="8267140" cy="3672406"/>
          </a:xfrm>
        </p:spPr>
        <p:txBody>
          <a:bodyPr>
            <a:normAutofit fontScale="62500" lnSpcReduction="20000"/>
          </a:bodyPr>
          <a:lstStyle/>
          <a:p>
            <a:pPr>
              <a:lnSpc>
                <a:spcPct val="120000"/>
              </a:lnSpc>
              <a:spcBef>
                <a:spcPts val="0"/>
              </a:spcBef>
              <a:spcAft>
                <a:spcPts val="200"/>
              </a:spcAft>
            </a:pPr>
            <a:r>
              <a:rPr lang="en-US" dirty="0"/>
              <a:t>Comments</a:t>
            </a:r>
          </a:p>
          <a:p>
            <a:pPr lvl="1">
              <a:lnSpc>
                <a:spcPct val="120000"/>
              </a:lnSpc>
              <a:spcBef>
                <a:spcPts val="0"/>
              </a:spcBef>
              <a:spcAft>
                <a:spcPts val="200"/>
              </a:spcAft>
            </a:pPr>
            <a:r>
              <a:rPr lang="en-US" dirty="0"/>
              <a:t>I have </a:t>
            </a:r>
            <a:r>
              <a:rPr lang="en-US" dirty="0" smtClean="0"/>
              <a:t>presented  </a:t>
            </a:r>
            <a:r>
              <a:rPr lang="en-US" dirty="0"/>
              <a:t>a very </a:t>
            </a:r>
            <a:r>
              <a:rPr lang="en-US" i="1" dirty="0"/>
              <a:t>systematic</a:t>
            </a:r>
            <a:r>
              <a:rPr lang="en-US" dirty="0"/>
              <a:t> version of </a:t>
            </a:r>
            <a:r>
              <a:rPr lang="en-US" dirty="0" smtClean="0"/>
              <a:t>TLDS content.</a:t>
            </a:r>
          </a:p>
          <a:p>
            <a:pPr lvl="1">
              <a:lnSpc>
                <a:spcPct val="120000"/>
              </a:lnSpc>
              <a:spcBef>
                <a:spcPts val="0"/>
              </a:spcBef>
              <a:spcAft>
                <a:spcPts val="200"/>
              </a:spcAft>
            </a:pPr>
            <a:r>
              <a:rPr lang="en-US" dirty="0" smtClean="0"/>
              <a:t>All </a:t>
            </a:r>
            <a:r>
              <a:rPr lang="en-US" dirty="0"/>
              <a:t>development projects </a:t>
            </a:r>
            <a:r>
              <a:rPr lang="en-US" dirty="0" smtClean="0"/>
              <a:t>should do </a:t>
            </a:r>
            <a:r>
              <a:rPr lang="en-US" i="1" dirty="0"/>
              <a:t>some flavor </a:t>
            </a:r>
            <a:r>
              <a:rPr lang="en-US" dirty="0"/>
              <a:t>of this </a:t>
            </a:r>
            <a:r>
              <a:rPr lang="en-US" dirty="0" smtClean="0"/>
              <a:t>approach, ideally simple and living/dynamic.</a:t>
            </a:r>
          </a:p>
          <a:p>
            <a:pPr lvl="1">
              <a:lnSpc>
                <a:spcPct val="120000"/>
              </a:lnSpc>
              <a:spcBef>
                <a:spcPts val="0"/>
              </a:spcBef>
              <a:spcAft>
                <a:spcPts val="200"/>
              </a:spcAft>
            </a:pPr>
            <a:r>
              <a:rPr lang="en-US" dirty="0" smtClean="0"/>
              <a:t>Just </a:t>
            </a:r>
            <a:r>
              <a:rPr lang="en-US" dirty="0"/>
              <a:t>want to give you a feel for the types of things you can include in your TLDS, but you only need a really simple </a:t>
            </a:r>
            <a:r>
              <a:rPr lang="en-US" dirty="0" smtClean="0"/>
              <a:t>version.</a:t>
            </a:r>
          </a:p>
          <a:p>
            <a:pPr lvl="1">
              <a:lnSpc>
                <a:spcPct val="120000"/>
              </a:lnSpc>
              <a:spcBef>
                <a:spcPts val="0"/>
              </a:spcBef>
              <a:spcAft>
                <a:spcPts val="200"/>
              </a:spcAft>
            </a:pPr>
            <a:r>
              <a:rPr lang="en-US" dirty="0" smtClean="0"/>
              <a:t>Use </a:t>
            </a:r>
            <a:r>
              <a:rPr lang="en-US" dirty="0"/>
              <a:t>common </a:t>
            </a:r>
            <a:r>
              <a:rPr lang="en-US" dirty="0" smtClean="0"/>
              <a:t>sense.</a:t>
            </a:r>
            <a:endParaRPr lang="en-US" dirty="0"/>
          </a:p>
          <a:p>
            <a:pPr>
              <a:lnSpc>
                <a:spcPct val="120000"/>
              </a:lnSpc>
              <a:spcBef>
                <a:spcPts val="0"/>
              </a:spcBef>
              <a:spcAft>
                <a:spcPts val="200"/>
              </a:spcAft>
            </a:pPr>
            <a:r>
              <a:rPr lang="en-US" dirty="0" smtClean="0"/>
              <a:t>For your TLDS</a:t>
            </a:r>
          </a:p>
          <a:p>
            <a:pPr lvl="1">
              <a:lnSpc>
                <a:spcPct val="120000"/>
              </a:lnSpc>
              <a:spcBef>
                <a:spcPts val="0"/>
              </a:spcBef>
              <a:spcAft>
                <a:spcPts val="200"/>
              </a:spcAft>
            </a:pPr>
            <a:r>
              <a:rPr lang="en-US" dirty="0" smtClean="0"/>
              <a:t>Definitely define, prioritize and implement simple user stories.</a:t>
            </a:r>
          </a:p>
          <a:p>
            <a:pPr lvl="1">
              <a:lnSpc>
                <a:spcPct val="120000"/>
              </a:lnSpc>
              <a:spcBef>
                <a:spcPts val="0"/>
              </a:spcBef>
              <a:spcAft>
                <a:spcPts val="200"/>
              </a:spcAft>
            </a:pPr>
            <a:r>
              <a:rPr lang="en-US" dirty="0" smtClean="0"/>
              <a:t>You do not need to use UML, but should use some of the concepts.</a:t>
            </a:r>
          </a:p>
          <a:p>
            <a:pPr lvl="1">
              <a:lnSpc>
                <a:spcPct val="120000"/>
              </a:lnSpc>
              <a:spcBef>
                <a:spcPts val="0"/>
              </a:spcBef>
              <a:spcAft>
                <a:spcPts val="200"/>
              </a:spcAft>
            </a:pPr>
            <a:r>
              <a:rPr lang="en-US" dirty="0" smtClean="0"/>
              <a:t>Some useful diagrams/artifacts </a:t>
            </a:r>
          </a:p>
          <a:p>
            <a:pPr lvl="2">
              <a:lnSpc>
                <a:spcPct val="120000"/>
              </a:lnSpc>
              <a:spcBef>
                <a:spcPts val="0"/>
              </a:spcBef>
              <a:spcAft>
                <a:spcPts val="200"/>
              </a:spcAft>
            </a:pPr>
            <a:r>
              <a:rPr lang="en-US" dirty="0" smtClean="0"/>
              <a:t>Swagger API document.</a:t>
            </a:r>
          </a:p>
          <a:p>
            <a:pPr lvl="2">
              <a:lnSpc>
                <a:spcPct val="120000"/>
              </a:lnSpc>
              <a:spcBef>
                <a:spcPts val="0"/>
              </a:spcBef>
              <a:spcAft>
                <a:spcPts val="200"/>
              </a:spcAft>
            </a:pPr>
            <a:r>
              <a:rPr lang="en-US" dirty="0" smtClean="0"/>
              <a:t>Component diagram.</a:t>
            </a:r>
          </a:p>
          <a:p>
            <a:pPr lvl="2">
              <a:lnSpc>
                <a:spcPct val="120000"/>
              </a:lnSpc>
              <a:spcBef>
                <a:spcPts val="0"/>
              </a:spcBef>
              <a:spcAft>
                <a:spcPts val="200"/>
              </a:spcAft>
            </a:pPr>
            <a:r>
              <a:rPr lang="en-US" dirty="0" smtClean="0"/>
              <a:t>Class diagram documenting the logical </a:t>
            </a:r>
            <a:r>
              <a:rPr lang="en-US" dirty="0" err="1" smtClean="0"/>
              <a:t>datamodels</a:t>
            </a:r>
            <a:r>
              <a:rPr lang="en-US" dirty="0" smtClean="0"/>
              <a:t>/ resource models for components.</a:t>
            </a:r>
          </a:p>
          <a:p>
            <a:pPr lvl="2">
              <a:lnSpc>
                <a:spcPct val="120000"/>
              </a:lnSpc>
              <a:spcBef>
                <a:spcPts val="0"/>
              </a:spcBef>
              <a:spcAft>
                <a:spcPts val="200"/>
              </a:spcAft>
            </a:pPr>
            <a:r>
              <a:rPr lang="en-US" dirty="0" smtClean="0"/>
              <a:t>Some sequence diagrams showing end-to-end flows and Lambda functions in flows.</a:t>
            </a:r>
          </a:p>
          <a:p>
            <a:pPr>
              <a:lnSpc>
                <a:spcPct val="120000"/>
              </a:lnSpc>
              <a:spcBef>
                <a:spcPts val="0"/>
              </a:spcBef>
              <a:spcAft>
                <a:spcPts val="200"/>
              </a:spcAft>
            </a:pPr>
            <a:r>
              <a:rPr lang="en-US" dirty="0" smtClean="0"/>
              <a:t>Why am I asking you to do this?</a:t>
            </a:r>
          </a:p>
          <a:p>
            <a:pPr lvl="1">
              <a:lnSpc>
                <a:spcPct val="120000"/>
              </a:lnSpc>
              <a:spcBef>
                <a:spcPts val="0"/>
              </a:spcBef>
              <a:spcAft>
                <a:spcPts val="200"/>
              </a:spcAft>
            </a:pPr>
            <a:r>
              <a:rPr lang="en-US" dirty="0" smtClean="0"/>
              <a:t>Documenting and presenting user stories, APIs and designs is a crucial career skill.</a:t>
            </a:r>
          </a:p>
          <a:p>
            <a:pPr lvl="1">
              <a:lnSpc>
                <a:spcPct val="120000"/>
              </a:lnSpc>
              <a:spcBef>
                <a:spcPts val="0"/>
              </a:spcBef>
              <a:spcAft>
                <a:spcPts val="200"/>
              </a:spcAft>
            </a:pPr>
            <a:r>
              <a:rPr lang="en-US" dirty="0" smtClean="0"/>
              <a:t>Learning the basic methodology is essential to converting unclear business requirements into a solution</a:t>
            </a:r>
            <a:br>
              <a:rPr lang="en-US" dirty="0" smtClean="0"/>
            </a:br>
            <a:r>
              <a:rPr lang="en-US" dirty="0" smtClean="0"/>
              <a:t>that satisfies both engineering and business stakeholders.</a:t>
            </a:r>
          </a:p>
          <a:p>
            <a:pPr lvl="1">
              <a:lnSpc>
                <a:spcPct val="120000"/>
              </a:lnSpc>
              <a:spcBef>
                <a:spcPts val="0"/>
              </a:spcBef>
              <a:spcAft>
                <a:spcPts val="200"/>
              </a:spcAft>
            </a:pPr>
            <a:r>
              <a:rPr lang="en-US" dirty="0" smtClean="0"/>
              <a:t>I </a:t>
            </a:r>
            <a:r>
              <a:rPr lang="en-US" i="1" dirty="0" smtClean="0"/>
              <a:t>purposely give you unclear specifications to force you to THINK and apply methodology.</a:t>
            </a:r>
          </a:p>
          <a:p>
            <a:pPr lvl="1">
              <a:lnSpc>
                <a:spcPct val="120000"/>
              </a:lnSpc>
              <a:spcBef>
                <a:spcPts val="0"/>
              </a:spcBef>
              <a:spcAft>
                <a:spcPts val="200"/>
              </a:spcAft>
            </a:pPr>
            <a:r>
              <a:rPr lang="en-US" dirty="0" smtClean="0"/>
              <a:t>The grade is based on the “correct answer,” but because the request is unclear, you use the methodology to define </a:t>
            </a:r>
            <a:r>
              <a:rPr lang="en-US" i="1" dirty="0" smtClean="0"/>
              <a:t>your correct answer.</a:t>
            </a:r>
            <a:endParaRPr lang="en-US" dirty="0" smtClean="0"/>
          </a:p>
        </p:txBody>
      </p:sp>
    </p:spTree>
    <p:extLst>
      <p:ext uri="{BB962C8B-B14F-4D97-AF65-F5344CB8AC3E}">
        <p14:creationId xmlns:p14="http://schemas.microsoft.com/office/powerpoint/2010/main" val="49493942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br>
              <a:rPr lang="en-US" dirty="0" smtClean="0"/>
            </a:br>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974528659"/>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endParaRPr lang="en-US" dirty="0"/>
          </a:p>
        </p:txBody>
      </p:sp>
    </p:spTree>
    <p:extLst>
      <p:ext uri="{BB962C8B-B14F-4D97-AF65-F5344CB8AC3E}">
        <p14:creationId xmlns:p14="http://schemas.microsoft.com/office/powerpoint/2010/main" val="1519375902"/>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53998"/>
          </a:xfrm>
        </p:spPr>
        <p:txBody>
          <a:bodyPr/>
          <a:lstStyle/>
          <a:p>
            <a:r>
              <a:rPr lang="en-US" dirty="0"/>
              <a:t>API </a:t>
            </a:r>
            <a:r>
              <a:rPr lang="en-US" dirty="0" smtClean="0"/>
              <a:t>Proliferation</a:t>
            </a:r>
            <a:r>
              <a:rPr lang="en-US" dirty="0"/>
              <a:t/>
            </a:r>
            <a:br>
              <a:rPr lang="en-US" dirty="0"/>
            </a:br>
            <a:r>
              <a:rPr lang="en-US" sz="1200" dirty="0" smtClean="0"/>
              <a:t>(https://</a:t>
            </a:r>
            <a:r>
              <a:rPr lang="en-US" sz="1200" dirty="0" err="1" smtClean="0"/>
              <a:t>www.slideshare.net</a:t>
            </a:r>
            <a:r>
              <a:rPr lang="en-US" sz="1200" dirty="0" smtClean="0"/>
              <a:t>/</a:t>
            </a:r>
            <a:r>
              <a:rPr lang="en-US" sz="1200" dirty="0" err="1" smtClean="0"/>
              <a:t>AmazonWebServices</a:t>
            </a:r>
            <a:r>
              <a:rPr lang="en-US" sz="1200" dirty="0" smtClean="0"/>
              <a:t>/build-and-manage-your-</a:t>
            </a:r>
            <a:r>
              <a:rPr lang="en-US" sz="1200" dirty="0" err="1" smtClean="0"/>
              <a:t>apis</a:t>
            </a:r>
            <a:r>
              <a:rPr lang="en-US" sz="1200" dirty="0" smtClean="0"/>
              <a:t>-with-amazon-</a:t>
            </a:r>
            <a:r>
              <a:rPr lang="en-US" sz="1200" dirty="0" err="1" smtClean="0"/>
              <a:t>api</a:t>
            </a:r>
            <a:r>
              <a:rPr lang="en-US" sz="1200" dirty="0" smtClean="0"/>
              <a:t>-gateway)</a:t>
            </a:r>
            <a:endParaRPr lang="en-US" dirty="0"/>
          </a:p>
        </p:txBody>
      </p:sp>
      <p:pic>
        <p:nvPicPr>
          <p:cNvPr id="3" name="Picture 2"/>
          <p:cNvPicPr>
            <a:picLocks noChangeAspect="1"/>
          </p:cNvPicPr>
          <p:nvPr/>
        </p:nvPicPr>
        <p:blipFill>
          <a:blip r:embed="rId2"/>
          <a:stretch>
            <a:fillRect/>
          </a:stretch>
        </p:blipFill>
        <p:spPr>
          <a:xfrm>
            <a:off x="636076" y="884904"/>
            <a:ext cx="6876427" cy="3801300"/>
          </a:xfrm>
          <a:prstGeom prst="rect">
            <a:avLst/>
          </a:prstGeom>
        </p:spPr>
      </p:pic>
    </p:spTree>
    <p:extLst>
      <p:ext uri="{BB962C8B-B14F-4D97-AF65-F5344CB8AC3E}">
        <p14:creationId xmlns:p14="http://schemas.microsoft.com/office/powerpoint/2010/main" val="30449843"/>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Gateway/API Management/API Strategy</a:t>
            </a:r>
            <a:endParaRPr lang="en-US" dirty="0"/>
          </a:p>
        </p:txBody>
      </p:sp>
      <p:pic>
        <p:nvPicPr>
          <p:cNvPr id="3" name="Picture 2"/>
          <p:cNvPicPr>
            <a:picLocks noChangeAspect="1"/>
          </p:cNvPicPr>
          <p:nvPr/>
        </p:nvPicPr>
        <p:blipFill>
          <a:blip r:embed="rId2"/>
          <a:stretch>
            <a:fillRect/>
          </a:stretch>
        </p:blipFill>
        <p:spPr>
          <a:xfrm>
            <a:off x="827314" y="588843"/>
            <a:ext cx="6478236" cy="4191800"/>
          </a:xfrm>
          <a:prstGeom prst="rect">
            <a:avLst/>
          </a:prstGeom>
        </p:spPr>
      </p:pic>
      <p:sp>
        <p:nvSpPr>
          <p:cNvPr id="4" name="Rectangle 3"/>
          <p:cNvSpPr/>
          <p:nvPr/>
        </p:nvSpPr>
        <p:spPr>
          <a:xfrm>
            <a:off x="3102752" y="4184232"/>
            <a:ext cx="3823867" cy="461665"/>
          </a:xfrm>
          <a:prstGeom prst="rect">
            <a:avLst/>
          </a:prstGeom>
        </p:spPr>
        <p:txBody>
          <a:bodyPr wrap="none">
            <a:spAutoFit/>
          </a:bodyPr>
          <a:lstStyle/>
          <a:p>
            <a:r>
              <a:rPr lang="en-US" dirty="0"/>
              <a:t>http://</a:t>
            </a:r>
            <a:r>
              <a:rPr lang="en-US" dirty="0" err="1"/>
              <a:t>www.apiacademy.co</a:t>
            </a:r>
            <a:r>
              <a:rPr lang="en-US" dirty="0"/>
              <a:t>/</a:t>
            </a:r>
          </a:p>
        </p:txBody>
      </p:sp>
    </p:spTree>
    <p:extLst>
      <p:ext uri="{BB962C8B-B14F-4D97-AF65-F5344CB8AC3E}">
        <p14:creationId xmlns:p14="http://schemas.microsoft.com/office/powerpoint/2010/main" val="42273843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br>
              <a:rPr lang="en-US" dirty="0" smtClean="0"/>
            </a:br>
            <a:r>
              <a:rPr lang="en-US" dirty="0" smtClean="0"/>
              <a:t>Comments?</a:t>
            </a:r>
            <a:endParaRPr lang="en-US" dirty="0"/>
          </a:p>
        </p:txBody>
      </p:sp>
    </p:spTree>
    <p:extLst>
      <p:ext uri="{BB962C8B-B14F-4D97-AF65-F5344CB8AC3E}">
        <p14:creationId xmlns:p14="http://schemas.microsoft.com/office/powerpoint/2010/main" val="164402537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24567"/>
          </a:xfrm>
        </p:spPr>
        <p:txBody>
          <a:bodyPr/>
          <a:lstStyle/>
          <a:p>
            <a:pPr>
              <a:lnSpc>
                <a:spcPct val="70000"/>
              </a:lnSpc>
            </a:pPr>
            <a:r>
              <a:rPr lang="en-US" dirty="0"/>
              <a:t>API </a:t>
            </a:r>
            <a:r>
              <a:rPr lang="en-US" dirty="0" smtClean="0"/>
              <a:t>Design/Strategy</a:t>
            </a:r>
            <a:br>
              <a:rPr lang="en-US" dirty="0" smtClean="0"/>
            </a:br>
            <a:r>
              <a:rPr lang="en-US" sz="1400" dirty="0" smtClean="0"/>
              <a:t>(https://</a:t>
            </a:r>
            <a:r>
              <a:rPr lang="en-US" sz="1400" dirty="0" err="1" smtClean="0"/>
              <a:t>www.ca.com</a:t>
            </a:r>
            <a:r>
              <a:rPr lang="en-US" sz="1400" dirty="0" smtClean="0"/>
              <a:t>/content/dam/ca/us/files/</a:t>
            </a:r>
            <a:r>
              <a:rPr lang="en-US" sz="1400" dirty="0" err="1" smtClean="0"/>
              <a:t>ebook</a:t>
            </a:r>
            <a:r>
              <a:rPr lang="en-US" sz="1400" dirty="0" smtClean="0"/>
              <a:t>/</a:t>
            </a:r>
            <a:r>
              <a:rPr lang="en-US" sz="1400" dirty="0" err="1" smtClean="0"/>
              <a:t>api</a:t>
            </a:r>
            <a:r>
              <a:rPr lang="en-US" sz="1400" dirty="0" smtClean="0"/>
              <a:t>-strategy-and-architecture-a-coordinated-</a:t>
            </a:r>
            <a:r>
              <a:rPr lang="en-US" sz="1400" dirty="0" err="1" smtClean="0"/>
              <a:t>approach.pdf</a:t>
            </a:r>
            <a:r>
              <a:rPr lang="en-US" dirty="0" smtClean="0"/>
              <a:t>)</a:t>
            </a:r>
            <a:endParaRPr lang="en-US" dirty="0"/>
          </a:p>
        </p:txBody>
      </p:sp>
      <p:pic>
        <p:nvPicPr>
          <p:cNvPr id="3" name="Picture 2"/>
          <p:cNvPicPr>
            <a:picLocks noChangeAspect="1"/>
          </p:cNvPicPr>
          <p:nvPr/>
        </p:nvPicPr>
        <p:blipFill>
          <a:blip r:embed="rId2"/>
          <a:stretch>
            <a:fillRect/>
          </a:stretch>
        </p:blipFill>
        <p:spPr>
          <a:xfrm>
            <a:off x="371930" y="693058"/>
            <a:ext cx="8293100" cy="4076700"/>
          </a:xfrm>
          <a:prstGeom prst="rect">
            <a:avLst/>
          </a:prstGeom>
        </p:spPr>
      </p:pic>
    </p:spTree>
    <p:extLst>
      <p:ext uri="{BB962C8B-B14F-4D97-AF65-F5344CB8AC3E}">
        <p14:creationId xmlns:p14="http://schemas.microsoft.com/office/powerpoint/2010/main" val="1089006383"/>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Layers</a:t>
            </a:r>
            <a:endParaRPr lang="en-US" dirty="0"/>
          </a:p>
        </p:txBody>
      </p:sp>
      <p:pic>
        <p:nvPicPr>
          <p:cNvPr id="3" name="Picture 2"/>
          <p:cNvPicPr>
            <a:picLocks noChangeAspect="1"/>
          </p:cNvPicPr>
          <p:nvPr/>
        </p:nvPicPr>
        <p:blipFill>
          <a:blip r:embed="rId2"/>
          <a:stretch>
            <a:fillRect/>
          </a:stretch>
        </p:blipFill>
        <p:spPr>
          <a:xfrm>
            <a:off x="3253090" y="100398"/>
            <a:ext cx="4421489" cy="4614929"/>
          </a:xfrm>
          <a:prstGeom prst="rect">
            <a:avLst/>
          </a:prstGeom>
        </p:spPr>
      </p:pic>
    </p:spTree>
    <p:extLst>
      <p:ext uri="{BB962C8B-B14F-4D97-AF65-F5344CB8AC3E}">
        <p14:creationId xmlns:p14="http://schemas.microsoft.com/office/powerpoint/2010/main" val="2074639347"/>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9716" y="645885"/>
            <a:ext cx="6235909" cy="4069443"/>
          </a:xfrm>
          <a:prstGeom prst="rect">
            <a:avLst/>
          </a:prstGeom>
        </p:spPr>
      </p:pic>
      <p:sp>
        <p:nvSpPr>
          <p:cNvPr id="4" name="Rounded Rectangle 3"/>
          <p:cNvSpPr/>
          <p:nvPr/>
        </p:nvSpPr>
        <p:spPr>
          <a:xfrm>
            <a:off x="5778137" y="557166"/>
            <a:ext cx="3251200" cy="1270000"/>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Enable apps other than your client to access your APIs and</a:t>
            </a:r>
            <a:br>
              <a:rPr lang="en-US" sz="1600" dirty="0" smtClean="0">
                <a:solidFill>
                  <a:schemeClr val="tx2"/>
                </a:solidFill>
                <a:latin typeface="+mn-lt"/>
              </a:rPr>
            </a:br>
            <a:r>
              <a:rPr lang="en-US" sz="1600" dirty="0" smtClean="0">
                <a:solidFill>
                  <a:schemeClr val="tx2"/>
                </a:solidFill>
                <a:latin typeface="+mn-lt"/>
              </a:rPr>
              <a:t>drive business/value.</a:t>
            </a:r>
          </a:p>
        </p:txBody>
      </p:sp>
      <p:sp>
        <p:nvSpPr>
          <p:cNvPr id="5" name="Rectangle 4"/>
          <p:cNvSpPr/>
          <p:nvPr/>
        </p:nvSpPr>
        <p:spPr>
          <a:xfrm>
            <a:off x="137885" y="0"/>
            <a:ext cx="8744857" cy="338554"/>
          </a:xfrm>
          <a:prstGeom prst="rect">
            <a:avLst/>
          </a:prstGeom>
        </p:spPr>
        <p:txBody>
          <a:bodyPr wrap="square">
            <a:spAutoFit/>
          </a:bodyPr>
          <a:lstStyle/>
          <a:p>
            <a:r>
              <a:rPr lang="en-US" sz="1600" dirty="0"/>
              <a:t>https://</a:t>
            </a:r>
            <a:r>
              <a:rPr lang="en-US" sz="1600" dirty="0" err="1"/>
              <a:t>www.slideshare.net</a:t>
            </a:r>
            <a:r>
              <a:rPr lang="en-US" sz="1600" dirty="0"/>
              <a:t>/</a:t>
            </a:r>
            <a:r>
              <a:rPr lang="en-US" sz="1600" dirty="0" err="1"/>
              <a:t>mulesoft</a:t>
            </a:r>
            <a:r>
              <a:rPr lang="en-US" sz="1600" dirty="0"/>
              <a:t>/welcome-to-the-</a:t>
            </a:r>
            <a:r>
              <a:rPr lang="en-US" sz="1600" dirty="0" err="1"/>
              <a:t>api</a:t>
            </a:r>
            <a:r>
              <a:rPr lang="en-US" sz="1600" dirty="0"/>
              <a:t>-economy-developing-your-</a:t>
            </a:r>
            <a:r>
              <a:rPr lang="en-US" sz="1600" dirty="0" err="1"/>
              <a:t>api</a:t>
            </a:r>
            <a:r>
              <a:rPr lang="en-US" sz="1600" dirty="0"/>
              <a:t>-strategy</a:t>
            </a:r>
          </a:p>
        </p:txBody>
      </p:sp>
    </p:spTree>
    <p:extLst>
      <p:ext uri="{BB962C8B-B14F-4D97-AF65-F5344CB8AC3E}">
        <p14:creationId xmlns:p14="http://schemas.microsoft.com/office/powerpoint/2010/main" val="1919012337"/>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857" y="0"/>
            <a:ext cx="6377644" cy="4759970"/>
          </a:xfrm>
          <a:prstGeom prst="rect">
            <a:avLst/>
          </a:prstGeom>
        </p:spPr>
      </p:pic>
    </p:spTree>
    <p:extLst>
      <p:ext uri="{BB962C8B-B14F-4D97-AF65-F5344CB8AC3E}">
        <p14:creationId xmlns:p14="http://schemas.microsoft.com/office/powerpoint/2010/main" val="1930937313"/>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404" y="406400"/>
            <a:ext cx="5195675" cy="3880756"/>
          </a:xfrm>
          <a:prstGeom prst="rect">
            <a:avLst/>
          </a:prstGeom>
        </p:spPr>
      </p:pic>
      <p:sp>
        <p:nvSpPr>
          <p:cNvPr id="4" name="Content Placeholder 3"/>
          <p:cNvSpPr>
            <a:spLocks noGrp="1"/>
          </p:cNvSpPr>
          <p:nvPr>
            <p:ph sz="half" idx="1"/>
          </p:nvPr>
        </p:nvSpPr>
        <p:spPr>
          <a:xfrm>
            <a:off x="5479141" y="321384"/>
            <a:ext cx="3294744" cy="4050787"/>
          </a:xfrm>
        </p:spPr>
        <p:txBody>
          <a:bodyPr>
            <a:normAutofit lnSpcReduction="10000"/>
          </a:bodyPr>
          <a:lstStyle/>
          <a:p>
            <a:pPr marL="0" indent="0">
              <a:buNone/>
            </a:pPr>
            <a:r>
              <a:rPr lang="en-US" dirty="0" smtClean="0"/>
              <a:t>Much of this appears to be independent of the cloud and </a:t>
            </a:r>
            <a:r>
              <a:rPr lang="mr-IN" dirty="0" smtClean="0"/>
              <a:t>–</a:t>
            </a:r>
            <a:r>
              <a:rPr lang="en-US" dirty="0" smtClean="0"/>
              <a:t>as-a-Service, but </a:t>
            </a:r>
            <a:r>
              <a:rPr lang="mr-IN" dirty="0" smtClean="0"/>
              <a:t>…</a:t>
            </a:r>
            <a:endParaRPr lang="en-US" dirty="0" smtClean="0"/>
          </a:p>
          <a:p>
            <a:r>
              <a:rPr lang="en-US" dirty="0" smtClean="0"/>
              <a:t>Internal is a statement of ownership, not deployment.</a:t>
            </a:r>
          </a:p>
          <a:p>
            <a:r>
              <a:rPr lang="en-US" dirty="0" smtClean="0"/>
              <a:t>The gateway/boundary</a:t>
            </a:r>
          </a:p>
          <a:p>
            <a:pPr lvl="1"/>
            <a:r>
              <a:rPr lang="en-US" dirty="0" smtClean="0"/>
              <a:t>Is logical.</a:t>
            </a:r>
          </a:p>
          <a:p>
            <a:pPr lvl="1"/>
            <a:r>
              <a:rPr lang="en-US" dirty="0" smtClean="0"/>
              <a:t>May be a cloud service.</a:t>
            </a:r>
          </a:p>
          <a:p>
            <a:r>
              <a:rPr lang="en-US" dirty="0" smtClean="0"/>
              <a:t>API economy is about</a:t>
            </a:r>
          </a:p>
          <a:p>
            <a:pPr lvl="1"/>
            <a:r>
              <a:rPr lang="en-US" dirty="0" smtClean="0"/>
              <a:t>Finding APIs.</a:t>
            </a:r>
          </a:p>
          <a:p>
            <a:pPr lvl="1"/>
            <a:r>
              <a:rPr lang="en-US" dirty="0" smtClean="0"/>
              <a:t>Consuming APIs.</a:t>
            </a:r>
          </a:p>
          <a:p>
            <a:pPr lvl="1"/>
            <a:r>
              <a:rPr lang="en-US" dirty="0" smtClean="0"/>
              <a:t>Composing APIs.</a:t>
            </a:r>
          </a:p>
          <a:p>
            <a:pPr lvl="1"/>
            <a:r>
              <a:rPr lang="en-US" dirty="0" smtClean="0"/>
              <a:t>Publishing APIs.</a:t>
            </a:r>
            <a:endParaRPr lang="en-US" dirty="0"/>
          </a:p>
        </p:txBody>
      </p:sp>
    </p:spTree>
    <p:extLst>
      <p:ext uri="{BB962C8B-B14F-4D97-AF65-F5344CB8AC3E}">
        <p14:creationId xmlns:p14="http://schemas.microsoft.com/office/powerpoint/2010/main" val="490546127"/>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41903565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t>
            </a:r>
            <a:endParaRPr lang="en-US" dirty="0"/>
          </a:p>
        </p:txBody>
      </p:sp>
      <p:pic>
        <p:nvPicPr>
          <p:cNvPr id="3" name="Picture 2"/>
          <p:cNvPicPr>
            <a:picLocks noChangeAspect="1"/>
          </p:cNvPicPr>
          <p:nvPr/>
        </p:nvPicPr>
        <p:blipFill>
          <a:blip r:embed="rId2"/>
          <a:stretch>
            <a:fillRect/>
          </a:stretch>
        </p:blipFill>
        <p:spPr>
          <a:xfrm>
            <a:off x="693174" y="583970"/>
            <a:ext cx="7329947" cy="4085287"/>
          </a:xfrm>
          <a:prstGeom prst="rect">
            <a:avLst/>
          </a:prstGeom>
        </p:spPr>
      </p:pic>
    </p:spTree>
    <p:extLst>
      <p:ext uri="{BB962C8B-B14F-4D97-AF65-F5344CB8AC3E}">
        <p14:creationId xmlns:p14="http://schemas.microsoft.com/office/powerpoint/2010/main" val="604361316"/>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a:t>
            </a:r>
            <a:endParaRPr lang="en-US" dirty="0"/>
          </a:p>
        </p:txBody>
      </p:sp>
      <p:pic>
        <p:nvPicPr>
          <p:cNvPr id="3" name="Picture 2"/>
          <p:cNvPicPr>
            <a:picLocks noChangeAspect="1"/>
          </p:cNvPicPr>
          <p:nvPr/>
        </p:nvPicPr>
        <p:blipFill>
          <a:blip r:embed="rId2"/>
          <a:stretch>
            <a:fillRect/>
          </a:stretch>
        </p:blipFill>
        <p:spPr>
          <a:xfrm>
            <a:off x="425904" y="639249"/>
            <a:ext cx="7116097" cy="4002805"/>
          </a:xfrm>
          <a:prstGeom prst="rect">
            <a:avLst/>
          </a:prstGeom>
        </p:spPr>
      </p:pic>
    </p:spTree>
    <p:extLst>
      <p:ext uri="{BB962C8B-B14F-4D97-AF65-F5344CB8AC3E}">
        <p14:creationId xmlns:p14="http://schemas.microsoft.com/office/powerpoint/2010/main" val="375669326"/>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621195" y="0"/>
            <a:ext cx="7901609" cy="5143500"/>
          </a:xfrm>
          <a:prstGeom prst="rect">
            <a:avLst/>
          </a:prstGeom>
        </p:spPr>
      </p:pic>
    </p:spTree>
    <p:extLst>
      <p:ext uri="{BB962C8B-B14F-4D97-AF65-F5344CB8AC3E}">
        <p14:creationId xmlns:p14="http://schemas.microsoft.com/office/powerpoint/2010/main" val="1978824876"/>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endParaRPr lang="en-US" dirty="0"/>
          </a:p>
        </p:txBody>
      </p:sp>
    </p:spTree>
    <p:extLst>
      <p:ext uri="{BB962C8B-B14F-4D97-AF65-F5344CB8AC3E}">
        <p14:creationId xmlns:p14="http://schemas.microsoft.com/office/powerpoint/2010/main" val="807002646"/>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Development</a:t>
            </a:r>
            <a:br>
              <a:rPr lang="en-US" sz="2000" dirty="0" smtClean="0"/>
            </a:br>
            <a:r>
              <a:rPr lang="en-US" sz="2000" dirty="0" smtClean="0"/>
              <a:t>Methodology</a:t>
            </a:r>
            <a:br>
              <a:rPr lang="en-US" sz="2000" dirty="0" smtClean="0"/>
            </a:br>
            <a:r>
              <a:rPr lang="en-US" sz="2000" dirty="0"/>
              <a:t/>
            </a:r>
            <a:br>
              <a:rPr lang="en-US" sz="2000" dirty="0"/>
            </a:br>
            <a:r>
              <a:rPr lang="en-US" sz="2000" dirty="0" smtClean="0"/>
              <a:t>Design Docs</a:t>
            </a:r>
            <a:br>
              <a:rPr lang="en-US" sz="2000" dirty="0" smtClean="0"/>
            </a:br>
            <a:r>
              <a:rPr lang="en-US" sz="2000" dirty="0"/>
              <a:t/>
            </a:r>
            <a:br>
              <a:rPr lang="en-US" sz="2000" dirty="0"/>
            </a:br>
            <a:r>
              <a:rPr lang="en-US" sz="2000" dirty="0" smtClean="0"/>
              <a:t>Project Submission Requirements</a:t>
            </a:r>
            <a:endParaRPr lang="en-US" sz="2000" dirty="0"/>
          </a:p>
        </p:txBody>
      </p:sp>
    </p:spTree>
    <p:extLst>
      <p:ext uri="{BB962C8B-B14F-4D97-AF65-F5344CB8AC3E}">
        <p14:creationId xmlns:p14="http://schemas.microsoft.com/office/powerpoint/2010/main" val="1289789436"/>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Workflow</a:t>
            </a:r>
            <a:br>
              <a:rPr lang="en-US" dirty="0" smtClean="0"/>
            </a:br>
            <a:r>
              <a:rPr lang="en-US" dirty="0" smtClean="0"/>
              <a:t>Orchestration</a:t>
            </a:r>
            <a:endParaRPr lang="en-US" dirty="0"/>
          </a:p>
        </p:txBody>
      </p:sp>
    </p:spTree>
    <p:extLst>
      <p:ext uri="{BB962C8B-B14F-4D97-AF65-F5344CB8AC3E}">
        <p14:creationId xmlns:p14="http://schemas.microsoft.com/office/powerpoint/2010/main" val="1567364292"/>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Workflow/Orchestration</a:t>
            </a:r>
            <a:endParaRPr lang="en-US" dirty="0"/>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spcAft>
                <a:spcPts val="600"/>
              </a:spcAft>
              <a:buNone/>
            </a:pPr>
            <a:r>
              <a:rPr lang="en-US" dirty="0" smtClean="0"/>
              <a:t>“</a:t>
            </a:r>
            <a:r>
              <a:rPr lang="en-US" dirty="0"/>
              <a:t>A </a:t>
            </a:r>
            <a:r>
              <a:rPr lang="en-US" b="1" dirty="0"/>
              <a:t>workflow</a:t>
            </a:r>
            <a:r>
              <a:rPr lang="en-US" dirty="0"/>
              <a:t> consists of an orchestrated and repeatable pattern of business activity enabled by the </a:t>
            </a:r>
            <a:r>
              <a:rPr lang="en-US" dirty="0">
                <a:hlinkClick r:id="rId2" tooltip="System"/>
              </a:rPr>
              <a:t>systematic</a:t>
            </a:r>
            <a:r>
              <a:rPr lang="en-US" dirty="0"/>
              <a:t> organization of </a:t>
            </a:r>
            <a:r>
              <a:rPr lang="en-US" dirty="0">
                <a:hlinkClick r:id="rId3" tooltip="Resource"/>
              </a:rPr>
              <a:t>resources</a:t>
            </a:r>
            <a:r>
              <a:rPr lang="en-US" dirty="0"/>
              <a:t> into processes that transform materials, provide services, or process information.</a:t>
            </a:r>
            <a:r>
              <a:rPr lang="en-US" baseline="30000" dirty="0">
                <a:hlinkClick r:id="rId4"/>
              </a:rPr>
              <a:t>[1]</a:t>
            </a:r>
            <a:r>
              <a:rPr lang="en-US" dirty="0"/>
              <a:t> It can be depicted as a sequence of operations, declared as work of a person or group,</a:t>
            </a:r>
            <a:r>
              <a:rPr lang="en-US" baseline="30000" dirty="0">
                <a:hlinkClick r:id="rId5"/>
              </a:rPr>
              <a:t>[2]</a:t>
            </a:r>
            <a:r>
              <a:rPr lang="en-US" dirty="0"/>
              <a:t> an organization of staff, or one or more simple or complex mechanisms.” (</a:t>
            </a:r>
            <a:r>
              <a:rPr lang="en-US" dirty="0">
                <a:hlinkClick r:id="rId6"/>
              </a:rPr>
              <a:t>https://en.wikipedia.org/wiki/Workflow</a:t>
            </a:r>
            <a:r>
              <a:rPr lang="en-US" dirty="0" smtClean="0">
                <a:hlinkClick r:id="rId6"/>
              </a:rPr>
              <a:t>)</a:t>
            </a:r>
            <a:endParaRPr lang="en-US" dirty="0" smtClean="0"/>
          </a:p>
          <a:p>
            <a:pPr marL="0" indent="0">
              <a:lnSpc>
                <a:spcPct val="120000"/>
              </a:lnSpc>
              <a:spcBef>
                <a:spcPts val="0"/>
              </a:spcBef>
              <a:spcAft>
                <a:spcPts val="600"/>
              </a:spcAft>
              <a:buNone/>
            </a:pPr>
            <a:endParaRPr lang="en-US" dirty="0"/>
          </a:p>
          <a:p>
            <a:pPr marL="0" indent="0">
              <a:lnSpc>
                <a:spcPct val="120000"/>
              </a:lnSpc>
              <a:spcBef>
                <a:spcPts val="0"/>
              </a:spcBef>
              <a:spcAft>
                <a:spcPts val="600"/>
              </a:spcAft>
              <a:buNone/>
            </a:pPr>
            <a:r>
              <a:rPr lang="en-US" dirty="0" smtClean="0">
                <a:hlinkClick r:id="rId7" tooltip="Cloud computing"/>
              </a:rPr>
              <a:t>“Cloud </a:t>
            </a:r>
            <a:r>
              <a:rPr lang="en-US" dirty="0">
                <a:hlinkClick r:id="rId7" tooltip="Cloud computing"/>
              </a:rPr>
              <a:t>computing</a:t>
            </a:r>
            <a:r>
              <a:rPr lang="en-US" dirty="0"/>
              <a:t> introduces more-granular and specific meanings of the terms "workflows" and "processes" as used in different domains. Processes can be identified at both the level of inter-company business and the level of wide area network ("the cloud") operations. An "orchestrator" is understood to be the entity which manages complex cross-domain (system, enterprise, firewall) processes and handles exceptions. Since an orchestrator is valuable in fulfillment, assurance, and billing processes,</a:t>
            </a:r>
            <a:r>
              <a:rPr lang="en-US" baseline="30000" dirty="0">
                <a:hlinkClick r:id="rId8"/>
              </a:rPr>
              <a:t>[4]</a:t>
            </a:r>
            <a:r>
              <a:rPr lang="en-US" dirty="0"/>
              <a:t> service-aware incarnations of an orchestrator should be capable of adjustments based on feedback from monitoring tools. At the most basic level, an orchestrator is a human.” (https://</a:t>
            </a:r>
            <a:r>
              <a:rPr lang="en-US" dirty="0" err="1"/>
              <a:t>en.wikipedia.org</a:t>
            </a:r>
            <a:r>
              <a:rPr lang="en-US" dirty="0"/>
              <a:t>/wiki/Orchestration_(computing))</a:t>
            </a:r>
          </a:p>
        </p:txBody>
      </p:sp>
    </p:spTree>
    <p:extLst>
      <p:ext uri="{BB962C8B-B14F-4D97-AF65-F5344CB8AC3E}">
        <p14:creationId xmlns:p14="http://schemas.microsoft.com/office/powerpoint/2010/main" val="1739536605"/>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BPMN Diagram</a:t>
            </a:r>
            <a:endParaRPr lang="en-US" dirty="0"/>
          </a:p>
        </p:txBody>
      </p:sp>
      <p:pic>
        <p:nvPicPr>
          <p:cNvPr id="9218" name="Picture 2" descr="https://editor.signavio.com/help/en/responsibilityassignmentmatrixraci_example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3" y="778933"/>
            <a:ext cx="7074959" cy="375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4997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BPMN – How do you Implement?</a:t>
            </a:r>
            <a:endParaRPr lang="en-US" dirty="0"/>
          </a:p>
        </p:txBody>
      </p:sp>
      <p:pic>
        <p:nvPicPr>
          <p:cNvPr id="10242" name="Picture 2" descr="http://www.processmodeling.info/wp-content/uploads/2009/11/bpmn2_tasksha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44" y="1444272"/>
            <a:ext cx="4116211" cy="2090208"/>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21467" y="1444272"/>
            <a:ext cx="2805289" cy="875595"/>
          </a:xfrm>
          <a:prstGeom prst="roundRect">
            <a:avLst/>
          </a:prstGeom>
          <a:noFill/>
          <a:ln w="28575">
            <a:solidFill>
              <a:schemeClr val="accent6">
                <a:lumMod val="60000"/>
                <a:lumOff val="4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4" name="TextBox 3"/>
          <p:cNvSpPr txBox="1"/>
          <p:nvPr/>
        </p:nvSpPr>
        <p:spPr>
          <a:xfrm>
            <a:off x="122768" y="639370"/>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Notify a person/role.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them do something.</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 use an</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app that calls the</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engine to tell you</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they are done.</a:t>
            </a:r>
          </a:p>
        </p:txBody>
      </p:sp>
      <p:sp>
        <p:nvSpPr>
          <p:cNvPr id="6" name="Rounded Rectangle 5"/>
          <p:cNvSpPr/>
          <p:nvPr/>
        </p:nvSpPr>
        <p:spPr>
          <a:xfrm>
            <a:off x="2421467" y="2432049"/>
            <a:ext cx="1344788" cy="875595"/>
          </a:xfrm>
          <a:prstGeom prst="round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7" name="TextBox 6"/>
          <p:cNvSpPr txBox="1"/>
          <p:nvPr/>
        </p:nvSpPr>
        <p:spPr>
          <a:xfrm>
            <a:off x="6551790" y="332277"/>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Send an email.</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POST a document</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etc.</a:t>
            </a:r>
          </a:p>
        </p:txBody>
      </p:sp>
      <p:sp>
        <p:nvSpPr>
          <p:cNvPr id="8" name="TextBox 7"/>
          <p:cNvSpPr txBox="1"/>
          <p:nvPr/>
        </p:nvSpPr>
        <p:spPr>
          <a:xfrm>
            <a:off x="6877505" y="23932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Decision table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Call Drools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etc.</a:t>
            </a:r>
          </a:p>
        </p:txBody>
      </p:sp>
      <p:sp>
        <p:nvSpPr>
          <p:cNvPr id="9" name="Rounded Rectangle 8"/>
          <p:cNvSpPr/>
          <p:nvPr/>
        </p:nvSpPr>
        <p:spPr>
          <a:xfrm>
            <a:off x="5339644" y="2432048"/>
            <a:ext cx="1344788" cy="875595"/>
          </a:xfrm>
          <a:prstGeom prst="round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0" name="TextBox 9"/>
          <p:cNvSpPr txBox="1"/>
          <p:nvPr/>
        </p:nvSpPr>
        <p:spPr>
          <a:xfrm>
            <a:off x="578304" y="35157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Insert into a DB</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Call a web service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Run a Java app.</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etc.</a:t>
            </a:r>
          </a:p>
        </p:txBody>
      </p:sp>
      <p:sp>
        <p:nvSpPr>
          <p:cNvPr id="11" name="Rounded Rectangle 10"/>
          <p:cNvSpPr/>
          <p:nvPr/>
        </p:nvSpPr>
        <p:spPr>
          <a:xfrm>
            <a:off x="5339644" y="1444271"/>
            <a:ext cx="1344788" cy="875595"/>
          </a:xfrm>
          <a:prstGeom prst="round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B050"/>
              </a:solidFill>
              <a:latin typeface="+mn-lt"/>
            </a:endParaRPr>
          </a:p>
        </p:txBody>
      </p:sp>
      <p:sp>
        <p:nvSpPr>
          <p:cNvPr id="12" name="Rounded Rectangle 11"/>
          <p:cNvSpPr/>
          <p:nvPr/>
        </p:nvSpPr>
        <p:spPr>
          <a:xfrm>
            <a:off x="3861631" y="2432048"/>
            <a:ext cx="1344788" cy="875595"/>
          </a:xfrm>
          <a:prstGeom prst="roundRect">
            <a:avLst/>
          </a:prstGeom>
          <a:no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3" name="TextBox 12"/>
          <p:cNvSpPr txBox="1"/>
          <p:nvPr/>
        </p:nvSpPr>
        <p:spPr>
          <a:xfrm>
            <a:off x="3824111" y="3607326"/>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Run some JavaScript or Java or …</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Right at this point in the workflow/process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And manipulate the data/documents/control.</a:t>
            </a:r>
          </a:p>
        </p:txBody>
      </p:sp>
    </p:spTree>
    <p:extLst>
      <p:ext uri="{BB962C8B-B14F-4D97-AF65-F5344CB8AC3E}">
        <p14:creationId xmlns:p14="http://schemas.microsoft.com/office/powerpoint/2010/main" val="892864986"/>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4" name="Picture 3"/>
          <p:cNvPicPr>
            <a:picLocks noChangeAspect="1"/>
          </p:cNvPicPr>
          <p:nvPr/>
        </p:nvPicPr>
        <p:blipFill>
          <a:blip r:embed="rId2"/>
          <a:stretch>
            <a:fillRect/>
          </a:stretch>
        </p:blipFill>
        <p:spPr>
          <a:xfrm>
            <a:off x="680737" y="930327"/>
            <a:ext cx="7443932" cy="3727701"/>
          </a:xfrm>
          <a:prstGeom prst="rect">
            <a:avLst/>
          </a:prstGeom>
          <a:ln>
            <a:solidFill>
              <a:schemeClr val="bg2"/>
            </a:solidFill>
          </a:ln>
        </p:spPr>
      </p:pic>
    </p:spTree>
    <p:extLst>
      <p:ext uri="{BB962C8B-B14F-4D97-AF65-F5344CB8AC3E}">
        <p14:creationId xmlns:p14="http://schemas.microsoft.com/office/powerpoint/2010/main" val="1913578113"/>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3" name="Picture 2"/>
          <p:cNvPicPr>
            <a:picLocks noChangeAspect="1"/>
          </p:cNvPicPr>
          <p:nvPr/>
        </p:nvPicPr>
        <p:blipFill>
          <a:blip r:embed="rId2"/>
          <a:stretch>
            <a:fillRect/>
          </a:stretch>
        </p:blipFill>
        <p:spPr>
          <a:xfrm>
            <a:off x="899409" y="918480"/>
            <a:ext cx="7187784" cy="3675280"/>
          </a:xfrm>
          <a:prstGeom prst="rect">
            <a:avLst/>
          </a:prstGeom>
          <a:ln>
            <a:solidFill>
              <a:schemeClr val="bg2"/>
            </a:solidFill>
          </a:ln>
        </p:spPr>
      </p:pic>
    </p:spTree>
    <p:extLst>
      <p:ext uri="{BB962C8B-B14F-4D97-AF65-F5344CB8AC3E}">
        <p14:creationId xmlns:p14="http://schemas.microsoft.com/office/powerpoint/2010/main" val="792247719"/>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br>
              <a:rPr lang="en-US" dirty="0" smtClean="0"/>
            </a:br>
            <a:r>
              <a:rPr lang="en-US" dirty="0" smtClean="0"/>
              <a:t>(Introduction)</a:t>
            </a:r>
            <a:endParaRPr lang="en-US" dirty="0"/>
          </a:p>
        </p:txBody>
      </p:sp>
    </p:spTree>
    <p:extLst>
      <p:ext uri="{BB962C8B-B14F-4D97-AF65-F5344CB8AC3E}">
        <p14:creationId xmlns:p14="http://schemas.microsoft.com/office/powerpoint/2010/main" val="1905155253"/>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830997"/>
          </a:xfrm>
        </p:spPr>
        <p:txBody>
          <a:bodyPr/>
          <a:lstStyle/>
          <a:p>
            <a:r>
              <a:rPr lang="en-US" dirty="0" smtClean="0"/>
              <a:t>AWS Step Functions</a:t>
            </a:r>
            <a:r>
              <a:rPr lang="en-US" dirty="0"/>
              <a:t/>
            </a:r>
            <a:br>
              <a:rPr lang="en-US" dirty="0"/>
            </a:br>
            <a:r>
              <a:rPr lang="en-US" sz="2800" dirty="0"/>
              <a:t>(https://</a:t>
            </a:r>
            <a:r>
              <a:rPr lang="en-US" sz="2800" dirty="0" err="1"/>
              <a:t>aws.amazon.com</a:t>
            </a:r>
            <a:r>
              <a:rPr lang="en-US" sz="2800" dirty="0"/>
              <a:t>/step-functions/)</a:t>
            </a:r>
          </a:p>
        </p:txBody>
      </p:sp>
      <p:pic>
        <p:nvPicPr>
          <p:cNvPr id="3" name="Picture 2"/>
          <p:cNvPicPr>
            <a:picLocks noChangeAspect="1"/>
          </p:cNvPicPr>
          <p:nvPr/>
        </p:nvPicPr>
        <p:blipFill>
          <a:blip r:embed="rId2"/>
          <a:stretch>
            <a:fillRect/>
          </a:stretch>
        </p:blipFill>
        <p:spPr>
          <a:xfrm>
            <a:off x="74950" y="1335854"/>
            <a:ext cx="8808093" cy="2959408"/>
          </a:xfrm>
          <a:prstGeom prst="rect">
            <a:avLst/>
          </a:prstGeom>
          <a:ln>
            <a:solidFill>
              <a:schemeClr val="bg2"/>
            </a:solidFill>
          </a:ln>
        </p:spPr>
      </p:pic>
    </p:spTree>
    <p:extLst>
      <p:ext uri="{BB962C8B-B14F-4D97-AF65-F5344CB8AC3E}">
        <p14:creationId xmlns:p14="http://schemas.microsoft.com/office/powerpoint/2010/main" val="908801833"/>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and Monitor</a:t>
            </a:r>
            <a:endParaRPr lang="en-US" dirty="0"/>
          </a:p>
        </p:txBody>
      </p:sp>
      <p:pic>
        <p:nvPicPr>
          <p:cNvPr id="3" name="Picture 2"/>
          <p:cNvPicPr>
            <a:picLocks noChangeAspect="1"/>
          </p:cNvPicPr>
          <p:nvPr/>
        </p:nvPicPr>
        <p:blipFill>
          <a:blip r:embed="rId2"/>
          <a:stretch>
            <a:fillRect/>
          </a:stretch>
        </p:blipFill>
        <p:spPr>
          <a:xfrm>
            <a:off x="757004" y="665817"/>
            <a:ext cx="7296520" cy="4129546"/>
          </a:xfrm>
          <a:prstGeom prst="rect">
            <a:avLst/>
          </a:prstGeom>
        </p:spPr>
      </p:pic>
    </p:spTree>
    <p:extLst>
      <p:ext uri="{BB962C8B-B14F-4D97-AF65-F5344CB8AC3E}">
        <p14:creationId xmlns:p14="http://schemas.microsoft.com/office/powerpoint/2010/main" val="1328709767"/>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5" name="Picture 4"/>
          <p:cNvPicPr>
            <a:picLocks noChangeAspect="1"/>
          </p:cNvPicPr>
          <p:nvPr/>
        </p:nvPicPr>
        <p:blipFill>
          <a:blip r:embed="rId2"/>
          <a:stretch>
            <a:fillRect/>
          </a:stretch>
        </p:blipFill>
        <p:spPr>
          <a:xfrm>
            <a:off x="425904" y="528571"/>
            <a:ext cx="7537943" cy="4298449"/>
          </a:xfrm>
          <a:prstGeom prst="rect">
            <a:avLst/>
          </a:prstGeom>
          <a:ln>
            <a:solidFill>
              <a:schemeClr val="bg2"/>
            </a:solidFill>
          </a:ln>
        </p:spPr>
      </p:pic>
    </p:spTree>
    <p:extLst>
      <p:ext uri="{BB962C8B-B14F-4D97-AF65-F5344CB8AC3E}">
        <p14:creationId xmlns:p14="http://schemas.microsoft.com/office/powerpoint/2010/main" val="209009246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a:t>
            </a:r>
            <a:endParaRPr lang="en-US" dirty="0"/>
          </a:p>
        </p:txBody>
      </p:sp>
      <p:grpSp>
        <p:nvGrpSpPr>
          <p:cNvPr id="11" name="Group 10"/>
          <p:cNvGrpSpPr/>
          <p:nvPr/>
        </p:nvGrpSpPr>
        <p:grpSpPr>
          <a:xfrm>
            <a:off x="71642" y="1178726"/>
            <a:ext cx="4555544" cy="2391651"/>
            <a:chOff x="175005" y="758205"/>
            <a:chExt cx="4555544" cy="2391651"/>
          </a:xfrm>
        </p:grpSpPr>
        <p:pic>
          <p:nvPicPr>
            <p:cNvPr id="7" name="Picture 6"/>
            <p:cNvPicPr>
              <a:picLocks noChangeAspect="1"/>
            </p:cNvPicPr>
            <p:nvPr/>
          </p:nvPicPr>
          <p:blipFill>
            <a:blip r:embed="rId2"/>
            <a:stretch>
              <a:fillRect/>
            </a:stretch>
          </p:blipFill>
          <p:spPr>
            <a:xfrm>
              <a:off x="262466" y="1155176"/>
              <a:ext cx="4468083" cy="1994680"/>
            </a:xfrm>
            <a:prstGeom prst="rect">
              <a:avLst/>
            </a:prstGeom>
            <a:ln>
              <a:solidFill>
                <a:schemeClr val="accent1"/>
              </a:solidFill>
            </a:ln>
          </p:spPr>
        </p:pic>
        <p:sp>
          <p:nvSpPr>
            <p:cNvPr id="8" name="TextBox 7"/>
            <p:cNvSpPr txBox="1"/>
            <p:nvPr/>
          </p:nvSpPr>
          <p:spPr>
            <a:xfrm>
              <a:off x="175005" y="75820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Traditional “Waterfall</a:t>
              </a:r>
              <a:r>
                <a:rPr lang="en-US" sz="2000" smtClean="0">
                  <a:latin typeface="+mn-lt"/>
                </a:rPr>
                <a:t>” Methodology</a:t>
              </a:r>
              <a:endParaRPr lang="en-US" sz="2000" dirty="0" err="1" smtClean="0">
                <a:latin typeface="+mn-lt"/>
              </a:endParaRPr>
            </a:p>
          </p:txBody>
        </p:sp>
      </p:grpSp>
      <p:grpSp>
        <p:nvGrpSpPr>
          <p:cNvPr id="10" name="Group 9"/>
          <p:cNvGrpSpPr/>
          <p:nvPr/>
        </p:nvGrpSpPr>
        <p:grpSpPr>
          <a:xfrm>
            <a:off x="5589767" y="233859"/>
            <a:ext cx="3356887" cy="4281385"/>
            <a:chOff x="5168348" y="196172"/>
            <a:chExt cx="3356887" cy="4281385"/>
          </a:xfrm>
        </p:grpSpPr>
        <p:pic>
          <p:nvPicPr>
            <p:cNvPr id="5" name="Picture 4"/>
            <p:cNvPicPr>
              <a:picLocks noChangeAspect="1"/>
            </p:cNvPicPr>
            <p:nvPr/>
          </p:nvPicPr>
          <p:blipFill>
            <a:blip r:embed="rId3"/>
            <a:stretch>
              <a:fillRect/>
            </a:stretch>
          </p:blipFill>
          <p:spPr>
            <a:xfrm>
              <a:off x="5772647" y="218065"/>
              <a:ext cx="1871017" cy="1874221"/>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5772647" y="2662715"/>
              <a:ext cx="2752588" cy="1814842"/>
            </a:xfrm>
            <a:prstGeom prst="rect">
              <a:avLst/>
            </a:prstGeom>
            <a:ln>
              <a:solidFill>
                <a:schemeClr val="accent1"/>
              </a:solidFill>
            </a:ln>
          </p:spPr>
        </p:pic>
        <p:sp>
          <p:nvSpPr>
            <p:cNvPr id="9" name="Left Brace 8"/>
            <p:cNvSpPr/>
            <p:nvPr/>
          </p:nvSpPr>
          <p:spPr>
            <a:xfrm>
              <a:off x="5168348" y="196172"/>
              <a:ext cx="604299" cy="42813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ight Arrow 11"/>
          <p:cNvSpPr/>
          <p:nvPr/>
        </p:nvSpPr>
        <p:spPr>
          <a:xfrm>
            <a:off x="4731026" y="2202512"/>
            <a:ext cx="803082" cy="362574"/>
          </a:xfrm>
          <a:prstGeom prst="rightArrow">
            <a:avLst/>
          </a:prstGeom>
          <a:solidFill>
            <a:schemeClr val="accent1"/>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842838" y="1956021"/>
            <a:ext cx="1049572" cy="333955"/>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4" name="TextBox 13"/>
          <p:cNvSpPr txBox="1"/>
          <p:nvPr/>
        </p:nvSpPr>
        <p:spPr>
          <a:xfrm>
            <a:off x="6194066" y="227407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i="1" smtClean="0">
                <a:solidFill>
                  <a:srgbClr val="FF0000"/>
                </a:solidFill>
                <a:latin typeface="+mn-lt"/>
              </a:rPr>
              <a:t>Design seems to be missing?</a:t>
            </a:r>
            <a:endParaRPr lang="en-US" sz="1600" i="1" dirty="0" err="1" smtClean="0">
              <a:solidFill>
                <a:srgbClr val="FF0000"/>
              </a:solidFill>
              <a:latin typeface="+mn-lt"/>
            </a:endParaRPr>
          </a:p>
        </p:txBody>
      </p:sp>
    </p:spTree>
    <p:extLst>
      <p:ext uri="{BB962C8B-B14F-4D97-AF65-F5344CB8AC3E}">
        <p14:creationId xmlns:p14="http://schemas.microsoft.com/office/powerpoint/2010/main" val="791118034"/>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3" name="Picture 2"/>
          <p:cNvPicPr>
            <a:picLocks noChangeAspect="1"/>
          </p:cNvPicPr>
          <p:nvPr/>
        </p:nvPicPr>
        <p:blipFill>
          <a:blip r:embed="rId2"/>
          <a:stretch>
            <a:fillRect/>
          </a:stretch>
        </p:blipFill>
        <p:spPr>
          <a:xfrm>
            <a:off x="629587" y="468532"/>
            <a:ext cx="7462235" cy="4495085"/>
          </a:xfrm>
          <a:prstGeom prst="rect">
            <a:avLst/>
          </a:prstGeom>
        </p:spPr>
      </p:pic>
    </p:spTree>
    <p:extLst>
      <p:ext uri="{BB962C8B-B14F-4D97-AF65-F5344CB8AC3E}">
        <p14:creationId xmlns:p14="http://schemas.microsoft.com/office/powerpoint/2010/main" val="1794011662"/>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pic>
        <p:nvPicPr>
          <p:cNvPr id="3" name="Picture 2"/>
          <p:cNvPicPr>
            <a:picLocks noChangeAspect="1"/>
          </p:cNvPicPr>
          <p:nvPr/>
        </p:nvPicPr>
        <p:blipFill>
          <a:blip r:embed="rId2"/>
          <a:stretch>
            <a:fillRect/>
          </a:stretch>
        </p:blipFill>
        <p:spPr>
          <a:xfrm>
            <a:off x="145659" y="779488"/>
            <a:ext cx="2970502" cy="3065490"/>
          </a:xfrm>
          <a:prstGeom prst="rect">
            <a:avLst/>
          </a:prstGeom>
        </p:spPr>
      </p:pic>
      <p:pic>
        <p:nvPicPr>
          <p:cNvPr id="4" name="Picture 3"/>
          <p:cNvPicPr>
            <a:picLocks noChangeAspect="1"/>
          </p:cNvPicPr>
          <p:nvPr/>
        </p:nvPicPr>
        <p:blipFill>
          <a:blip r:embed="rId3"/>
          <a:stretch>
            <a:fillRect/>
          </a:stretch>
        </p:blipFill>
        <p:spPr>
          <a:xfrm>
            <a:off x="2716959" y="112425"/>
            <a:ext cx="6213756" cy="4369633"/>
          </a:xfrm>
          <a:prstGeom prst="rect">
            <a:avLst/>
          </a:prstGeom>
        </p:spPr>
      </p:pic>
    </p:spTree>
    <p:extLst>
      <p:ext uri="{BB962C8B-B14F-4D97-AF65-F5344CB8AC3E}">
        <p14:creationId xmlns:p14="http://schemas.microsoft.com/office/powerpoint/2010/main" val="1283599354"/>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and Activities</a:t>
            </a:r>
            <a:endParaRPr lang="en-US" dirty="0"/>
          </a:p>
        </p:txBody>
      </p:sp>
      <p:pic>
        <p:nvPicPr>
          <p:cNvPr id="3" name="Picture 2"/>
          <p:cNvPicPr>
            <a:picLocks noChangeAspect="1"/>
          </p:cNvPicPr>
          <p:nvPr/>
        </p:nvPicPr>
        <p:blipFill>
          <a:blip r:embed="rId3"/>
          <a:stretch>
            <a:fillRect/>
          </a:stretch>
        </p:blipFill>
        <p:spPr>
          <a:xfrm>
            <a:off x="239842" y="674601"/>
            <a:ext cx="8776741" cy="3475012"/>
          </a:xfrm>
          <a:prstGeom prst="rect">
            <a:avLst/>
          </a:prstGeom>
        </p:spPr>
      </p:pic>
    </p:spTree>
    <p:extLst>
      <p:ext uri="{BB962C8B-B14F-4D97-AF65-F5344CB8AC3E}">
        <p14:creationId xmlns:p14="http://schemas.microsoft.com/office/powerpoint/2010/main" val="1981108563"/>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Publish</a:t>
            </a:r>
            <a:br>
              <a:rPr lang="en-US" dirty="0" smtClean="0"/>
            </a:br>
            <a:r>
              <a:rPr lang="en-US" dirty="0" smtClean="0"/>
              <a:t>Subscribe</a:t>
            </a:r>
            <a:endParaRPr lang="en-US" dirty="0"/>
          </a:p>
        </p:txBody>
      </p:sp>
    </p:spTree>
    <p:extLst>
      <p:ext uri="{BB962C8B-B14F-4D97-AF65-F5344CB8AC3E}">
        <p14:creationId xmlns:p14="http://schemas.microsoft.com/office/powerpoint/2010/main" val="15815279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 (Wikipedia)</a:t>
            </a:r>
            <a:endParaRPr lang="en-US" dirty="0"/>
          </a:p>
        </p:txBody>
      </p:sp>
      <p:sp>
        <p:nvSpPr>
          <p:cNvPr id="3" name="Content Placeholder 2"/>
          <p:cNvSpPr>
            <a:spLocks noGrp="1"/>
          </p:cNvSpPr>
          <p:nvPr>
            <p:ph sz="half" idx="1"/>
          </p:nvPr>
        </p:nvSpPr>
        <p:spPr>
          <a:xfrm>
            <a:off x="457200" y="750849"/>
            <a:ext cx="8267140" cy="3764395"/>
          </a:xfrm>
        </p:spPr>
        <p:txBody>
          <a:bodyPr>
            <a:normAutofit fontScale="92500" lnSpcReduction="10000"/>
          </a:bodyPr>
          <a:lstStyle/>
          <a:p>
            <a:pPr marL="0" indent="0">
              <a:buNone/>
            </a:pPr>
            <a:r>
              <a:rPr lang="en-US" dirty="0" smtClean="0"/>
              <a:t>“In</a:t>
            </a:r>
            <a:r>
              <a:rPr lang="en-US" dirty="0"/>
              <a:t> </a:t>
            </a:r>
            <a:r>
              <a:rPr lang="en-US" dirty="0">
                <a:hlinkClick r:id="rId2" tooltip="Software architecture"/>
              </a:rPr>
              <a:t>software architecture</a:t>
            </a:r>
            <a:r>
              <a:rPr lang="en-US" dirty="0"/>
              <a:t>, </a:t>
            </a:r>
            <a:r>
              <a:rPr lang="en-US" b="1" dirty="0"/>
              <a:t>publish–subscribe</a:t>
            </a:r>
            <a:r>
              <a:rPr lang="en-US" dirty="0"/>
              <a:t> is a </a:t>
            </a:r>
            <a:r>
              <a:rPr lang="en-US" dirty="0">
                <a:hlinkClick r:id="rId3" tooltip="Messaging pattern"/>
              </a:rPr>
              <a:t>messaging pattern</a:t>
            </a:r>
            <a:r>
              <a:rPr lang="en-US" dirty="0"/>
              <a:t> where senders of </a:t>
            </a:r>
            <a:r>
              <a:rPr lang="en-US" dirty="0">
                <a:hlinkClick r:id="rId4" tooltip="Message passing"/>
              </a:rPr>
              <a:t>messages</a:t>
            </a:r>
            <a:r>
              <a:rPr lang="en-US" dirty="0"/>
              <a:t>, called publishers, do not program the messages to be sent directly to specific receivers, called subscribers, but instead categorize published messages into classes without knowledge of which subscribers, if any, there may be. Similarly, subscribers express interest in one or more classes and only receive messages that are of interest, without knowledge of which publishers, if any, there are.</a:t>
            </a:r>
          </a:p>
          <a:p>
            <a:pPr marL="0" indent="0">
              <a:buNone/>
            </a:pPr>
            <a:r>
              <a:rPr lang="en-US" dirty="0"/>
              <a:t>Publish–subscribe is a sibling of the </a:t>
            </a:r>
            <a:r>
              <a:rPr lang="en-US" dirty="0">
                <a:hlinkClick r:id="rId5" tooltip="Message queue"/>
              </a:rPr>
              <a:t>message queue</a:t>
            </a:r>
            <a:r>
              <a:rPr lang="en-US" dirty="0"/>
              <a:t> paradigm, and is typically one part of a larger </a:t>
            </a:r>
            <a:r>
              <a:rPr lang="en-US" dirty="0">
                <a:hlinkClick r:id="rId6" tooltip="Message-oriented middleware"/>
              </a:rPr>
              <a:t>message-oriented middleware</a:t>
            </a:r>
            <a:r>
              <a:rPr lang="en-US" dirty="0"/>
              <a:t> system. Most messaging systems support both the pub/sub and message queue models in their </a:t>
            </a:r>
            <a:r>
              <a:rPr lang="en-US" dirty="0">
                <a:hlinkClick r:id="rId7" tooltip="Application programming interface"/>
              </a:rPr>
              <a:t>API</a:t>
            </a:r>
            <a:r>
              <a:rPr lang="en-US" dirty="0"/>
              <a:t>, e.g. </a:t>
            </a:r>
            <a:r>
              <a:rPr lang="en-US" dirty="0">
                <a:hlinkClick r:id="rId8" tooltip="Java Message Service"/>
              </a:rPr>
              <a:t>Java Message Service</a:t>
            </a:r>
            <a:r>
              <a:rPr lang="en-US" dirty="0"/>
              <a:t> (JMS).</a:t>
            </a:r>
          </a:p>
          <a:p>
            <a:pPr marL="0" indent="0">
              <a:buNone/>
            </a:pPr>
            <a:r>
              <a:rPr lang="en-US" dirty="0"/>
              <a:t>This pattern provides greater network </a:t>
            </a:r>
            <a:r>
              <a:rPr lang="en-US" dirty="0">
                <a:hlinkClick r:id="rId9" tooltip="Scalability"/>
              </a:rPr>
              <a:t>scalability</a:t>
            </a:r>
            <a:r>
              <a:rPr lang="en-US" dirty="0"/>
              <a:t> and a more dynamic </a:t>
            </a:r>
            <a:r>
              <a:rPr lang="en-US" dirty="0">
                <a:hlinkClick r:id="rId10" tooltip="Network topology"/>
              </a:rPr>
              <a:t>network topology</a:t>
            </a:r>
            <a:r>
              <a:rPr lang="en-US" dirty="0"/>
              <a:t>, with a resulting decreased flexibility to modify the publisher and the structure of the published data</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636703805"/>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pic>
        <p:nvPicPr>
          <p:cNvPr id="3" name="Picture 2"/>
          <p:cNvPicPr>
            <a:picLocks noChangeAspect="1"/>
          </p:cNvPicPr>
          <p:nvPr/>
        </p:nvPicPr>
        <p:blipFill>
          <a:blip r:embed="rId2"/>
          <a:stretch>
            <a:fillRect/>
          </a:stretch>
        </p:blipFill>
        <p:spPr>
          <a:xfrm>
            <a:off x="1714500" y="577850"/>
            <a:ext cx="5715000" cy="3987800"/>
          </a:xfrm>
          <a:prstGeom prst="rect">
            <a:avLst/>
          </a:prstGeom>
        </p:spPr>
      </p:pic>
    </p:spTree>
    <p:extLst>
      <p:ext uri="{BB962C8B-B14F-4D97-AF65-F5344CB8AC3E}">
        <p14:creationId xmlns:p14="http://schemas.microsoft.com/office/powerpoint/2010/main" val="962816212"/>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Redis</a:t>
            </a:r>
            <a:r>
              <a:rPr lang="en-US" dirty="0" smtClean="0"/>
              <a:t> Example</a:t>
            </a:r>
            <a:endParaRPr lang="en-US" dirty="0"/>
          </a:p>
        </p:txBody>
      </p:sp>
      <p:pic>
        <p:nvPicPr>
          <p:cNvPr id="4" name="Picture 3"/>
          <p:cNvPicPr>
            <a:picLocks noChangeAspect="1"/>
          </p:cNvPicPr>
          <p:nvPr/>
        </p:nvPicPr>
        <p:blipFill>
          <a:blip r:embed="rId2"/>
          <a:stretch>
            <a:fillRect/>
          </a:stretch>
        </p:blipFill>
        <p:spPr>
          <a:xfrm>
            <a:off x="996176" y="523856"/>
            <a:ext cx="6699886" cy="4322278"/>
          </a:xfrm>
          <a:prstGeom prst="rect">
            <a:avLst/>
          </a:prstGeom>
        </p:spPr>
      </p:pic>
    </p:spTree>
    <p:extLst>
      <p:ext uri="{BB962C8B-B14F-4D97-AF65-F5344CB8AC3E}">
        <p14:creationId xmlns:p14="http://schemas.microsoft.com/office/powerpoint/2010/main" val="762794939"/>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Cloud Pub/Sub</a:t>
            </a:r>
            <a:endParaRPr lang="en-US" dirty="0"/>
          </a:p>
        </p:txBody>
      </p:sp>
      <p:pic>
        <p:nvPicPr>
          <p:cNvPr id="3" name="Picture 2"/>
          <p:cNvPicPr>
            <a:picLocks noChangeAspect="1"/>
          </p:cNvPicPr>
          <p:nvPr/>
        </p:nvPicPr>
        <p:blipFill>
          <a:blip r:embed="rId2"/>
          <a:stretch>
            <a:fillRect/>
          </a:stretch>
        </p:blipFill>
        <p:spPr>
          <a:xfrm>
            <a:off x="213617" y="874888"/>
            <a:ext cx="3557688" cy="2301647"/>
          </a:xfrm>
          <a:prstGeom prst="rect">
            <a:avLst/>
          </a:prstGeom>
        </p:spPr>
      </p:pic>
      <p:sp>
        <p:nvSpPr>
          <p:cNvPr id="5" name="Rectangle 4"/>
          <p:cNvSpPr/>
          <p:nvPr/>
        </p:nvSpPr>
        <p:spPr>
          <a:xfrm>
            <a:off x="700719" y="4008933"/>
            <a:ext cx="7964311" cy="461665"/>
          </a:xfrm>
          <a:prstGeom prst="rect">
            <a:avLst/>
          </a:prstGeom>
        </p:spPr>
        <p:txBody>
          <a:bodyPr wrap="square">
            <a:spAutoFit/>
          </a:bodyPr>
          <a:lstStyle/>
          <a:p>
            <a:r>
              <a:rPr lang="en-US" dirty="0"/>
              <a:t>https://</a:t>
            </a:r>
            <a:r>
              <a:rPr lang="en-US" dirty="0" err="1"/>
              <a:t>cloud.google.com</a:t>
            </a:r>
            <a:r>
              <a:rPr lang="en-US" dirty="0"/>
              <a:t>/</a:t>
            </a:r>
            <a:r>
              <a:rPr lang="en-US" dirty="0" err="1"/>
              <a:t>pubsub</a:t>
            </a:r>
            <a:r>
              <a:rPr lang="en-US" dirty="0"/>
              <a:t>/overview</a:t>
            </a:r>
          </a:p>
        </p:txBody>
      </p:sp>
      <p:pic>
        <p:nvPicPr>
          <p:cNvPr id="6" name="Picture 5"/>
          <p:cNvPicPr>
            <a:picLocks noChangeAspect="1"/>
          </p:cNvPicPr>
          <p:nvPr/>
        </p:nvPicPr>
        <p:blipFill>
          <a:blip r:embed="rId3"/>
          <a:stretch>
            <a:fillRect/>
          </a:stretch>
        </p:blipFill>
        <p:spPr>
          <a:xfrm>
            <a:off x="3550757" y="693386"/>
            <a:ext cx="5114273" cy="2981010"/>
          </a:xfrm>
          <a:prstGeom prst="rect">
            <a:avLst/>
          </a:prstGeom>
        </p:spPr>
      </p:pic>
    </p:spTree>
    <p:extLst>
      <p:ext uri="{BB962C8B-B14F-4D97-AF65-F5344CB8AC3E}">
        <p14:creationId xmlns:p14="http://schemas.microsoft.com/office/powerpoint/2010/main" val="1964650830"/>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161" y="297690"/>
            <a:ext cx="6829879" cy="4243289"/>
          </a:xfrm>
          <a:prstGeom prst="rect">
            <a:avLst/>
          </a:prstGeom>
        </p:spPr>
      </p:pic>
      <p:sp>
        <p:nvSpPr>
          <p:cNvPr id="2" name="Title 1"/>
          <p:cNvSpPr>
            <a:spLocks noGrp="1"/>
          </p:cNvSpPr>
          <p:nvPr>
            <p:ph type="title"/>
          </p:nvPr>
        </p:nvSpPr>
        <p:spPr/>
        <p:txBody>
          <a:bodyPr/>
          <a:lstStyle/>
          <a:p>
            <a:r>
              <a:rPr lang="en-US" dirty="0" smtClean="0"/>
              <a:t>SNS</a:t>
            </a:r>
            <a:endParaRPr lang="en-US" dirty="0"/>
          </a:p>
        </p:txBody>
      </p:sp>
    </p:spTree>
    <p:extLst>
      <p:ext uri="{BB962C8B-B14F-4D97-AF65-F5344CB8AC3E}">
        <p14:creationId xmlns:p14="http://schemas.microsoft.com/office/powerpoint/2010/main" val="177943538"/>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and Demo</a:t>
            </a:r>
            <a:endParaRPr lang="en-US" dirty="0"/>
          </a:p>
        </p:txBody>
      </p:sp>
      <p:sp>
        <p:nvSpPr>
          <p:cNvPr id="4" name="TextBox 3"/>
          <p:cNvSpPr txBox="1"/>
          <p:nvPr/>
        </p:nvSpPr>
        <p:spPr>
          <a:xfrm>
            <a:off x="2512741" y="1880839"/>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Walkthrough and Demo</a:t>
            </a:r>
          </a:p>
        </p:txBody>
      </p:sp>
    </p:spTree>
    <p:extLst>
      <p:ext uri="{BB962C8B-B14F-4D97-AF65-F5344CB8AC3E}">
        <p14:creationId xmlns:p14="http://schemas.microsoft.com/office/powerpoint/2010/main" val="1399806542"/>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sz="half" idx="1"/>
          </p:nvPr>
        </p:nvSpPr>
        <p:spPr>
          <a:xfrm>
            <a:off x="457200" y="771277"/>
            <a:ext cx="8267140" cy="3743967"/>
          </a:xfrm>
        </p:spPr>
        <p:txBody>
          <a:bodyPr>
            <a:normAutofit fontScale="85000" lnSpcReduction="20000"/>
          </a:bodyPr>
          <a:lstStyle/>
          <a:p>
            <a:pPr marL="0" indent="0">
              <a:lnSpc>
                <a:spcPct val="120000"/>
              </a:lnSpc>
              <a:spcBef>
                <a:spcPts val="0"/>
              </a:spcBef>
              <a:spcAft>
                <a:spcPts val="200"/>
              </a:spcAft>
              <a:buNone/>
            </a:pPr>
            <a:r>
              <a:rPr lang="en-US" dirty="0"/>
              <a:t>Weinberg's Second Law: </a:t>
            </a:r>
            <a:r>
              <a:rPr lang="en-US" dirty="0" smtClean="0"/>
              <a:t>“If </a:t>
            </a:r>
            <a:r>
              <a:rPr lang="en-US" dirty="0"/>
              <a:t>builders built buildings the way programmers wrote programs, then the first woodpecker that came along would destroy civilization</a:t>
            </a:r>
            <a:r>
              <a:rPr lang="en-US" dirty="0" smtClean="0"/>
              <a: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Sr. Celestina: “If you cannot write it down, you do not understand it.”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“it </a:t>
            </a:r>
            <a:r>
              <a:rPr lang="en-US" dirty="0"/>
              <a:t>is a </a:t>
            </a:r>
            <a:r>
              <a:rPr lang="en-US" dirty="0" smtClean="0"/>
              <a:t>custom</a:t>
            </a:r>
            <a:br>
              <a:rPr lang="en-US" dirty="0" smtClean="0"/>
            </a:br>
            <a:r>
              <a:rPr lang="en-US" dirty="0" smtClean="0"/>
              <a:t>More </a:t>
            </a:r>
            <a:r>
              <a:rPr lang="en-US" dirty="0" err="1"/>
              <a:t>honor'd</a:t>
            </a:r>
            <a:r>
              <a:rPr lang="en-US" dirty="0"/>
              <a:t> in the breach than the </a:t>
            </a:r>
            <a:r>
              <a:rPr lang="en-US" dirty="0" smtClean="0"/>
              <a:t>observance”</a:t>
            </a:r>
            <a:br>
              <a:rPr lang="en-US" dirty="0" smtClean="0"/>
            </a:br>
            <a:r>
              <a:rPr lang="en-US" dirty="0" smtClean="0"/>
              <a:t>Hamlet </a:t>
            </a:r>
            <a:r>
              <a:rPr lang="en-US" dirty="0"/>
              <a:t>Act 1, scene 4, </a:t>
            </a:r>
            <a:r>
              <a:rPr lang="en-US" dirty="0" smtClean="0"/>
              <a:t>7–16</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a:t>Agile Manifesto (http://</a:t>
            </a:r>
            <a:r>
              <a:rPr lang="en-US" dirty="0" err="1"/>
              <a:t>agilemanifesto.org</a:t>
            </a:r>
            <a:r>
              <a:rPr lang="en-US" dirty="0"/>
              <a:t>/): </a:t>
            </a:r>
            <a:endParaRPr lang="en-US" dirty="0" smtClean="0"/>
          </a:p>
          <a:p>
            <a:pPr>
              <a:lnSpc>
                <a:spcPct val="120000"/>
              </a:lnSpc>
              <a:spcBef>
                <a:spcPts val="0"/>
              </a:spcBef>
              <a:spcAft>
                <a:spcPts val="200"/>
              </a:spcAft>
            </a:pPr>
            <a:r>
              <a:rPr lang="en-US" dirty="0"/>
              <a:t>Individuals and interactions over processes and </a:t>
            </a:r>
            <a:r>
              <a:rPr lang="en-US" dirty="0" smtClean="0"/>
              <a:t>tools</a:t>
            </a:r>
          </a:p>
          <a:p>
            <a:pPr>
              <a:lnSpc>
                <a:spcPct val="120000"/>
              </a:lnSpc>
              <a:spcBef>
                <a:spcPts val="0"/>
              </a:spcBef>
              <a:spcAft>
                <a:spcPts val="200"/>
              </a:spcAft>
            </a:pPr>
            <a:r>
              <a:rPr lang="en-US" dirty="0" smtClean="0"/>
              <a:t>Working </a:t>
            </a:r>
            <a:r>
              <a:rPr lang="en-US" dirty="0"/>
              <a:t>software over </a:t>
            </a:r>
            <a:r>
              <a:rPr lang="en-US" b="1" u="sng" dirty="0"/>
              <a:t>comprehensive</a:t>
            </a:r>
            <a:r>
              <a:rPr lang="en-US" dirty="0"/>
              <a:t> </a:t>
            </a:r>
            <a:r>
              <a:rPr lang="en-US" dirty="0" smtClean="0"/>
              <a:t>documentation</a:t>
            </a:r>
          </a:p>
          <a:p>
            <a:pPr>
              <a:lnSpc>
                <a:spcPct val="120000"/>
              </a:lnSpc>
              <a:spcBef>
                <a:spcPts val="0"/>
              </a:spcBef>
              <a:spcAft>
                <a:spcPts val="200"/>
              </a:spcAft>
            </a:pPr>
            <a:r>
              <a:rPr lang="en-US" dirty="0" smtClean="0"/>
              <a:t>Customer </a:t>
            </a:r>
            <a:r>
              <a:rPr lang="en-US" dirty="0"/>
              <a:t>collaboration over contract </a:t>
            </a:r>
            <a:r>
              <a:rPr lang="en-US" dirty="0" smtClean="0"/>
              <a:t>negotiation</a:t>
            </a:r>
          </a:p>
          <a:p>
            <a:pPr>
              <a:lnSpc>
                <a:spcPct val="120000"/>
              </a:lnSpc>
              <a:spcBef>
                <a:spcPts val="0"/>
              </a:spcBef>
              <a:spcAft>
                <a:spcPts val="200"/>
              </a:spcAft>
            </a:pPr>
            <a:r>
              <a:rPr lang="en-US" dirty="0" smtClean="0"/>
              <a:t>Responding </a:t>
            </a:r>
            <a:r>
              <a:rPr lang="en-US" dirty="0"/>
              <a:t>to change over following a plan</a:t>
            </a:r>
          </a:p>
          <a:p>
            <a:pPr marL="0" indent="0">
              <a:lnSpc>
                <a:spcPct val="120000"/>
              </a:lnSpc>
              <a:spcBef>
                <a:spcPts val="0"/>
              </a:spcBef>
              <a:spcAft>
                <a:spcPts val="200"/>
              </a:spcAft>
              <a:buNone/>
            </a:pPr>
            <a:endParaRPr lang="en-US" dirty="0"/>
          </a:p>
        </p:txBody>
      </p:sp>
      <p:sp>
        <p:nvSpPr>
          <p:cNvPr id="4" name="Rounded Rectangular Callout 3"/>
          <p:cNvSpPr/>
          <p:nvPr/>
        </p:nvSpPr>
        <p:spPr>
          <a:xfrm>
            <a:off x="5875020" y="2141220"/>
            <a:ext cx="2491740" cy="1440180"/>
          </a:xfrm>
          <a:prstGeom prst="wedgeRoundRectCallout">
            <a:avLst>
              <a:gd name="adj1" fmla="val -78260"/>
              <a:gd name="adj2" fmla="val -13476"/>
              <a:gd name="adj3" fmla="val 16667"/>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1200" dirty="0" smtClean="0">
                <a:solidFill>
                  <a:schemeClr val="tx2"/>
                </a:solidFill>
                <a:latin typeface="+mn-lt"/>
              </a:rPr>
              <a:t>Also, I want to help you build your “soft skills.”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Presentations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Elevator Speeches.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Project demos/reviews.</a:t>
            </a:r>
          </a:p>
          <a:p>
            <a:pPr>
              <a:lnSpc>
                <a:spcPct val="90000"/>
              </a:lnSpc>
              <a:spcBef>
                <a:spcPts val="600"/>
              </a:spcBef>
              <a:spcAft>
                <a:spcPts val="0"/>
              </a:spcAft>
            </a:pPr>
            <a:endParaRPr lang="en-US" sz="1200" dirty="0" smtClean="0">
              <a:solidFill>
                <a:schemeClr val="tx2"/>
              </a:solidFill>
              <a:latin typeface="+mn-lt"/>
            </a:endParaRPr>
          </a:p>
        </p:txBody>
      </p:sp>
    </p:spTree>
    <p:extLst>
      <p:ext uri="{BB962C8B-B14F-4D97-AF65-F5344CB8AC3E}">
        <p14:creationId xmlns:p14="http://schemas.microsoft.com/office/powerpoint/2010/main" val="1249538861"/>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Message</a:t>
            </a:r>
            <a:br>
              <a:rPr lang="en-US" dirty="0" smtClean="0"/>
            </a:br>
            <a:r>
              <a:rPr lang="en-US" dirty="0" smtClean="0"/>
              <a:t>Queue</a:t>
            </a:r>
            <a:endParaRPr lang="en-US" dirty="0"/>
          </a:p>
        </p:txBody>
      </p:sp>
    </p:spTree>
    <p:extLst>
      <p:ext uri="{BB962C8B-B14F-4D97-AF65-F5344CB8AC3E}">
        <p14:creationId xmlns:p14="http://schemas.microsoft.com/office/powerpoint/2010/main" val="86519850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Queueing (Wikipedia)</a:t>
            </a:r>
            <a:endParaRPr lang="en-US" dirty="0"/>
          </a:p>
        </p:txBody>
      </p:sp>
      <p:sp>
        <p:nvSpPr>
          <p:cNvPr id="3" name="Content Placeholder 2"/>
          <p:cNvSpPr>
            <a:spLocks noGrp="1"/>
          </p:cNvSpPr>
          <p:nvPr>
            <p:ph sz="half" idx="1"/>
          </p:nvPr>
        </p:nvSpPr>
        <p:spPr>
          <a:xfrm>
            <a:off x="457200" y="683941"/>
            <a:ext cx="8267140" cy="3831303"/>
          </a:xfrm>
        </p:spPr>
        <p:txBody>
          <a:bodyPr>
            <a:normAutofit fontScale="62500" lnSpcReduction="20000"/>
          </a:bodyPr>
          <a:lstStyle/>
          <a:p>
            <a:pPr marL="0" indent="0">
              <a:lnSpc>
                <a:spcPct val="120000"/>
              </a:lnSpc>
              <a:spcBef>
                <a:spcPts val="0"/>
              </a:spcBef>
              <a:spcAft>
                <a:spcPts val="200"/>
              </a:spcAft>
              <a:buNone/>
            </a:pPr>
            <a:r>
              <a:rPr lang="en-US" dirty="0" smtClean="0"/>
              <a:t>“Message </a:t>
            </a:r>
            <a:r>
              <a:rPr lang="en-US" dirty="0"/>
              <a:t>queues provide an </a:t>
            </a:r>
            <a:r>
              <a:rPr lang="en-US" dirty="0">
                <a:hlinkClick r:id="rId2" tooltip="Asynchronous communication"/>
              </a:rPr>
              <a:t>asynchronous</a:t>
            </a:r>
            <a:r>
              <a:rPr lang="en-US" dirty="0"/>
              <a:t> </a:t>
            </a:r>
            <a:r>
              <a:rPr lang="en-US" dirty="0">
                <a:hlinkClick r:id="rId3" tooltip="Communications protocol"/>
              </a:rPr>
              <a:t>communications protocol</a:t>
            </a:r>
            <a:r>
              <a:rPr lang="en-US" dirty="0"/>
              <a:t>, meaning that the sender and receiver of the message do not need to interact with the message queue at the same time. Messages placed onto the queue are stored until the recipient retrieves them. Message queues have implicit or explicit limits on the size of data that may be transmitted in a single message and the number of messages that may remain outstanding on the queue</a:t>
            </a:r>
            <a:r>
              <a:rPr lang="en-US" dirty="0" smtClean="0"/>
              <a:t>.</a:t>
            </a:r>
          </a:p>
          <a:p>
            <a:pPr marL="0" indent="0">
              <a:lnSpc>
                <a:spcPct val="120000"/>
              </a:lnSpc>
              <a:spcBef>
                <a:spcPts val="0"/>
              </a:spcBef>
              <a:spcAft>
                <a:spcPts val="200"/>
              </a:spcAft>
              <a:buNone/>
            </a:pPr>
            <a:r>
              <a:rPr lang="mr-IN" dirty="0" smtClean="0"/>
              <a:t>…</a:t>
            </a:r>
            <a:r>
              <a:rPr lang="en-US" dirty="0" smtClean="0"/>
              <a:t> </a:t>
            </a:r>
            <a:r>
              <a:rPr lang="mr-IN" dirty="0" smtClean="0"/>
              <a:t>…</a:t>
            </a:r>
            <a:r>
              <a:rPr lang="en-US" dirty="0" smtClean="0"/>
              <a:t/>
            </a:r>
            <a:br>
              <a:rPr lang="en-US" dirty="0" smtClean="0"/>
            </a:br>
            <a:endParaRPr lang="en-US" dirty="0" smtClean="0"/>
          </a:p>
          <a:p>
            <a:pPr marL="0" indent="0">
              <a:lnSpc>
                <a:spcPct val="120000"/>
              </a:lnSpc>
              <a:spcBef>
                <a:spcPts val="0"/>
              </a:spcBef>
              <a:spcAft>
                <a:spcPts val="200"/>
              </a:spcAft>
              <a:buNone/>
            </a:pPr>
            <a:r>
              <a:rPr lang="en-US" dirty="0"/>
              <a:t>There are often numerous options as to the exact semantics of message passing, including:</a:t>
            </a:r>
          </a:p>
          <a:p>
            <a:pPr>
              <a:lnSpc>
                <a:spcPct val="120000"/>
              </a:lnSpc>
              <a:spcBef>
                <a:spcPts val="0"/>
              </a:spcBef>
              <a:spcAft>
                <a:spcPts val="200"/>
              </a:spcAft>
            </a:pPr>
            <a:r>
              <a:rPr lang="en-US" dirty="0"/>
              <a:t>Durability - messages may be kept in memory, written to disk, or even committed to a </a:t>
            </a:r>
            <a:r>
              <a:rPr lang="en-US" dirty="0">
                <a:hlinkClick r:id="rId4" tooltip="Database"/>
              </a:rPr>
              <a:t>DBMS</a:t>
            </a:r>
            <a:r>
              <a:rPr lang="en-US" dirty="0"/>
              <a:t> if the need for reliability indicates a more resource-intensive solution.</a:t>
            </a:r>
          </a:p>
          <a:p>
            <a:pPr>
              <a:lnSpc>
                <a:spcPct val="120000"/>
              </a:lnSpc>
              <a:spcBef>
                <a:spcPts val="0"/>
              </a:spcBef>
              <a:spcAft>
                <a:spcPts val="200"/>
              </a:spcAft>
            </a:pPr>
            <a:r>
              <a:rPr lang="en-US" dirty="0"/>
              <a:t>Security policies - which applications should have access to these messages?</a:t>
            </a:r>
          </a:p>
          <a:p>
            <a:pPr>
              <a:lnSpc>
                <a:spcPct val="120000"/>
              </a:lnSpc>
              <a:spcBef>
                <a:spcPts val="0"/>
              </a:spcBef>
              <a:spcAft>
                <a:spcPts val="200"/>
              </a:spcAft>
            </a:pPr>
            <a:r>
              <a:rPr lang="en-US" dirty="0"/>
              <a:t>Message purging policies - queues or messages may have a "</a:t>
            </a:r>
            <a:r>
              <a:rPr lang="en-US" dirty="0">
                <a:hlinkClick r:id="rId5" tooltip="Time to live"/>
              </a:rPr>
              <a:t>time to live</a:t>
            </a:r>
            <a:r>
              <a:rPr lang="en-US" dirty="0"/>
              <a:t>"</a:t>
            </a:r>
          </a:p>
          <a:p>
            <a:pPr>
              <a:lnSpc>
                <a:spcPct val="120000"/>
              </a:lnSpc>
              <a:spcBef>
                <a:spcPts val="0"/>
              </a:spcBef>
              <a:spcAft>
                <a:spcPts val="200"/>
              </a:spcAft>
            </a:pPr>
            <a:r>
              <a:rPr lang="en-US" dirty="0"/>
              <a:t>Message filtering - some systems support filtering data so that a subscriber may only see messages matching some pre-specified criteria of interest</a:t>
            </a:r>
          </a:p>
          <a:p>
            <a:pPr>
              <a:lnSpc>
                <a:spcPct val="120000"/>
              </a:lnSpc>
              <a:spcBef>
                <a:spcPts val="0"/>
              </a:spcBef>
              <a:spcAft>
                <a:spcPts val="200"/>
              </a:spcAft>
            </a:pPr>
            <a:r>
              <a:rPr lang="en-US" dirty="0"/>
              <a:t>Delivery policies - do we need to guarantee that a message is delivered at least once, or no more than once?</a:t>
            </a:r>
          </a:p>
          <a:p>
            <a:pPr>
              <a:lnSpc>
                <a:spcPct val="120000"/>
              </a:lnSpc>
              <a:spcBef>
                <a:spcPts val="0"/>
              </a:spcBef>
              <a:spcAft>
                <a:spcPts val="200"/>
              </a:spcAft>
            </a:pPr>
            <a:r>
              <a:rPr lang="en-US" dirty="0"/>
              <a:t>Routing policies - in a system with many queue servers, what servers should receive a message or a queue's messages?</a:t>
            </a:r>
          </a:p>
          <a:p>
            <a:pPr>
              <a:lnSpc>
                <a:spcPct val="120000"/>
              </a:lnSpc>
              <a:spcBef>
                <a:spcPts val="0"/>
              </a:spcBef>
              <a:spcAft>
                <a:spcPts val="200"/>
              </a:spcAft>
            </a:pPr>
            <a:r>
              <a:rPr lang="en-US" dirty="0"/>
              <a:t>Batching policies - should messages be delivered immediately? Or should the system wait a bit and try to deliver many messages at once?</a:t>
            </a:r>
          </a:p>
          <a:p>
            <a:pPr>
              <a:lnSpc>
                <a:spcPct val="120000"/>
              </a:lnSpc>
              <a:spcBef>
                <a:spcPts val="0"/>
              </a:spcBef>
              <a:spcAft>
                <a:spcPts val="200"/>
              </a:spcAft>
            </a:pPr>
            <a:r>
              <a:rPr lang="en-US" dirty="0"/>
              <a:t>Queuing criteria - when should a message be considered "</a:t>
            </a:r>
            <a:r>
              <a:rPr lang="en-US" dirty="0" err="1"/>
              <a:t>enqueued</a:t>
            </a:r>
            <a:r>
              <a:rPr lang="en-US" dirty="0"/>
              <a:t>"? When one queue has it? Or when it has been forwarded to at least one remote queue? Or to all queues?</a:t>
            </a:r>
          </a:p>
          <a:p>
            <a:pPr>
              <a:lnSpc>
                <a:spcPct val="120000"/>
              </a:lnSpc>
              <a:spcBef>
                <a:spcPts val="0"/>
              </a:spcBef>
              <a:spcAft>
                <a:spcPts val="200"/>
              </a:spcAft>
            </a:pPr>
            <a:r>
              <a:rPr lang="en-US" dirty="0"/>
              <a:t>Receipt notification - A publisher may need to know when some or all subscribers have received a message.</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endParaRPr lang="en-US" dirty="0"/>
          </a:p>
          <a:p>
            <a:pPr marL="0" indent="0">
              <a:lnSpc>
                <a:spcPct val="120000"/>
              </a:lnSpc>
              <a:spcBef>
                <a:spcPts val="0"/>
              </a:spcBef>
              <a:spcAft>
                <a:spcPts val="200"/>
              </a:spcAft>
              <a:buNone/>
            </a:pPr>
            <a:endParaRPr lang="en-US" dirty="0"/>
          </a:p>
        </p:txBody>
      </p:sp>
    </p:spTree>
    <p:extLst>
      <p:ext uri="{BB962C8B-B14F-4D97-AF65-F5344CB8AC3E}">
        <p14:creationId xmlns:p14="http://schemas.microsoft.com/office/powerpoint/2010/main" val="779566926"/>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 Service Pattern</a:t>
            </a:r>
            <a:endParaRPr lang="en-US" dirty="0"/>
          </a:p>
        </p:txBody>
      </p:sp>
      <p:sp>
        <p:nvSpPr>
          <p:cNvPr id="26" name="Content Placeholder 25"/>
          <p:cNvSpPr>
            <a:spLocks noGrp="1"/>
          </p:cNvSpPr>
          <p:nvPr>
            <p:ph sz="half" idx="1"/>
          </p:nvPr>
        </p:nvSpPr>
        <p:spPr>
          <a:xfrm>
            <a:off x="457200" y="2965459"/>
            <a:ext cx="8267140" cy="1584769"/>
          </a:xfrm>
        </p:spPr>
        <p:txBody>
          <a:bodyPr/>
          <a:lstStyle/>
          <a:p>
            <a:pPr marL="0" indent="0">
              <a:spcBef>
                <a:spcPts val="0"/>
              </a:spcBef>
              <a:spcAft>
                <a:spcPts val="300"/>
              </a:spcAft>
              <a:buNone/>
            </a:pPr>
            <a:r>
              <a:rPr lang="en-US" dirty="0" smtClean="0"/>
              <a:t>Point-to-Point communication between modules becomes fragile at scale</a:t>
            </a:r>
          </a:p>
          <a:p>
            <a:pPr>
              <a:spcBef>
                <a:spcPts val="0"/>
              </a:spcBef>
              <a:spcAft>
                <a:spcPts val="300"/>
              </a:spcAft>
            </a:pPr>
            <a:r>
              <a:rPr lang="en-US" sz="1400" dirty="0" smtClean="0"/>
              <a:t>Adding modules P and Q requires finding and configuring all senders.</a:t>
            </a:r>
          </a:p>
          <a:p>
            <a:pPr>
              <a:spcBef>
                <a:spcPts val="0"/>
              </a:spcBef>
              <a:spcAft>
                <a:spcPts val="300"/>
              </a:spcAft>
            </a:pPr>
            <a:r>
              <a:rPr lang="en-US" sz="1400" dirty="0" smtClean="0"/>
              <a:t>I want to send M to any one of X1, X2 and X3, but only one.</a:t>
            </a:r>
          </a:p>
          <a:p>
            <a:pPr>
              <a:spcBef>
                <a:spcPts val="0"/>
              </a:spcBef>
              <a:spcAft>
                <a:spcPts val="300"/>
              </a:spcAft>
            </a:pPr>
            <a:r>
              <a:rPr lang="en-US" sz="1400" dirty="0" smtClean="0"/>
              <a:t>I want to make sure that someone processes M but do not want to hold the transaction</a:t>
            </a:r>
            <a:br>
              <a:rPr lang="en-US" sz="1400" dirty="0" smtClean="0"/>
            </a:br>
            <a:r>
              <a:rPr lang="en-US" sz="1400" dirty="0" smtClean="0"/>
              <a:t>until I get a response (I may not even need the response).</a:t>
            </a:r>
          </a:p>
          <a:p>
            <a:pPr>
              <a:spcBef>
                <a:spcPts val="0"/>
              </a:spcBef>
              <a:spcAft>
                <a:spcPts val="300"/>
              </a:spcAft>
            </a:pPr>
            <a:r>
              <a:rPr lang="en-US" sz="1400" dirty="0" smtClean="0"/>
              <a:t>My destinations are not “up” at the same times I am.</a:t>
            </a:r>
            <a:endParaRPr lang="en-US" sz="1400" dirty="0"/>
          </a:p>
        </p:txBody>
      </p:sp>
      <p:grpSp>
        <p:nvGrpSpPr>
          <p:cNvPr id="24" name="Group 23"/>
          <p:cNvGrpSpPr/>
          <p:nvPr/>
        </p:nvGrpSpPr>
        <p:grpSpPr>
          <a:xfrm>
            <a:off x="587829" y="639370"/>
            <a:ext cx="7404329" cy="2168251"/>
            <a:chOff x="425904" y="684453"/>
            <a:chExt cx="8096025" cy="2370804"/>
          </a:xfrm>
        </p:grpSpPr>
        <p:pic>
          <p:nvPicPr>
            <p:cNvPr id="14338" name="Picture 2" descr="http://www.inspirel.com/articles/images/broker-messa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633" y="1026207"/>
              <a:ext cx="3609296" cy="175169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425904" y="1033464"/>
              <a:ext cx="3285671" cy="2021793"/>
              <a:chOff x="425904" y="1033464"/>
              <a:chExt cx="3285671" cy="2021793"/>
            </a:xfrm>
          </p:grpSpPr>
          <p:grpSp>
            <p:nvGrpSpPr>
              <p:cNvPr id="9" name="Group 8"/>
              <p:cNvGrpSpPr/>
              <p:nvPr/>
            </p:nvGrpSpPr>
            <p:grpSpPr>
              <a:xfrm>
                <a:off x="425904" y="1387588"/>
                <a:ext cx="1074057" cy="1313543"/>
                <a:chOff x="362857" y="972457"/>
                <a:chExt cx="1074057" cy="1313543"/>
              </a:xfrm>
            </p:grpSpPr>
            <p:sp>
              <p:nvSpPr>
                <p:cNvPr id="3" name="Rectangle 2"/>
                <p:cNvSpPr/>
                <p:nvPr/>
              </p:nvSpPr>
              <p:spPr>
                <a:xfrm>
                  <a:off x="362857" y="972457"/>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A</a:t>
                  </a:r>
                </a:p>
              </p:txBody>
            </p:sp>
            <p:sp>
              <p:nvSpPr>
                <p:cNvPr id="5" name="Rectangle 4"/>
                <p:cNvSpPr/>
                <p:nvPr/>
              </p:nvSpPr>
              <p:spPr>
                <a:xfrm>
                  <a:off x="362857" y="1872343"/>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B</a:t>
                  </a:r>
                </a:p>
              </p:txBody>
            </p:sp>
          </p:grpSp>
          <p:grpSp>
            <p:nvGrpSpPr>
              <p:cNvPr id="4" name="Group 3"/>
              <p:cNvGrpSpPr/>
              <p:nvPr/>
            </p:nvGrpSpPr>
            <p:grpSpPr>
              <a:xfrm>
                <a:off x="2637518" y="1033464"/>
                <a:ext cx="1074057" cy="2021793"/>
                <a:chOff x="2637970" y="830264"/>
                <a:chExt cx="1074057" cy="2021793"/>
              </a:xfrm>
            </p:grpSpPr>
            <p:sp>
              <p:nvSpPr>
                <p:cNvPr id="6" name="Rectangle 5"/>
                <p:cNvSpPr/>
                <p:nvPr/>
              </p:nvSpPr>
              <p:spPr>
                <a:xfrm>
                  <a:off x="2637970" y="830264"/>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smtClean="0">
                      <a:solidFill>
                        <a:schemeClr val="tx2"/>
                      </a:solidFill>
                      <a:latin typeface="+mn-lt"/>
                    </a:rPr>
                    <a:t>X</a:t>
                  </a:r>
                </a:p>
              </p:txBody>
            </p:sp>
            <p:sp>
              <p:nvSpPr>
                <p:cNvPr id="7" name="Rectangle 6"/>
                <p:cNvSpPr/>
                <p:nvPr/>
              </p:nvSpPr>
              <p:spPr>
                <a:xfrm>
                  <a:off x="2637970" y="1634332"/>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a:solidFill>
                        <a:schemeClr val="tx2"/>
                      </a:solidFill>
                      <a:latin typeface="+mn-lt"/>
                    </a:rPr>
                    <a:t>Y</a:t>
                  </a:r>
                  <a:endParaRPr lang="en-US" sz="1200" dirty="0" smtClean="0">
                    <a:solidFill>
                      <a:schemeClr val="tx2"/>
                    </a:solidFill>
                    <a:latin typeface="+mn-lt"/>
                  </a:endParaRPr>
                </a:p>
              </p:txBody>
            </p:sp>
            <p:sp>
              <p:nvSpPr>
                <p:cNvPr id="8" name="Rectangle 7"/>
                <p:cNvSpPr/>
                <p:nvPr/>
              </p:nvSpPr>
              <p:spPr>
                <a:xfrm>
                  <a:off x="2637970" y="2438400"/>
                  <a:ext cx="1074057" cy="413657"/>
                </a:xfrm>
                <a:prstGeom prst="rect">
                  <a:avLst/>
                </a:prstGeom>
                <a:solidFill>
                  <a:schemeClr val="accent1"/>
                </a:solidFill>
                <a:ln>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r>
                    <a:rPr lang="en-US" sz="1200" dirty="0">
                      <a:solidFill>
                        <a:schemeClr val="tx2"/>
                      </a:solidFill>
                      <a:latin typeface="+mn-lt"/>
                    </a:rPr>
                    <a:t>Z</a:t>
                  </a:r>
                  <a:endParaRPr lang="en-US" sz="1200" dirty="0" smtClean="0">
                    <a:solidFill>
                      <a:schemeClr val="tx2"/>
                    </a:solidFill>
                    <a:latin typeface="+mn-lt"/>
                  </a:endParaRPr>
                </a:p>
              </p:txBody>
            </p:sp>
          </p:grpSp>
          <p:cxnSp>
            <p:nvCxnSpPr>
              <p:cNvPr id="11" name="Straight Arrow Connector 10"/>
              <p:cNvCxnSpPr>
                <a:stCxn id="3" idx="3"/>
                <a:endCxn id="6" idx="1"/>
              </p:cNvCxnSpPr>
              <p:nvPr/>
            </p:nvCxnSpPr>
            <p:spPr>
              <a:xfrm flipV="1">
                <a:off x="1499961" y="1240293"/>
                <a:ext cx="1137557" cy="35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7" idx="1"/>
              </p:cNvCxnSpPr>
              <p:nvPr/>
            </p:nvCxnSpPr>
            <p:spPr>
              <a:xfrm>
                <a:off x="1499961" y="1594417"/>
                <a:ext cx="1137557" cy="44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a:endCxn id="8" idx="1"/>
              </p:cNvCxnSpPr>
              <p:nvPr/>
            </p:nvCxnSpPr>
            <p:spPr>
              <a:xfrm>
                <a:off x="1499961" y="1594417"/>
                <a:ext cx="1137557" cy="125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1"/>
              </p:cNvCxnSpPr>
              <p:nvPr/>
            </p:nvCxnSpPr>
            <p:spPr>
              <a:xfrm flipV="1">
                <a:off x="1499961" y="1240293"/>
                <a:ext cx="1137557" cy="1254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7" idx="1"/>
              </p:cNvCxnSpPr>
              <p:nvPr/>
            </p:nvCxnSpPr>
            <p:spPr>
              <a:xfrm flipV="1">
                <a:off x="1499961" y="2044361"/>
                <a:ext cx="1137557" cy="449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8" idx="1"/>
              </p:cNvCxnSpPr>
              <p:nvPr/>
            </p:nvCxnSpPr>
            <p:spPr>
              <a:xfrm>
                <a:off x="1499961" y="2494303"/>
                <a:ext cx="1137557" cy="354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299939" y="711201"/>
              <a:ext cx="1537600"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Anti-Pattern</a:t>
              </a:r>
            </a:p>
          </p:txBody>
        </p:sp>
        <p:sp>
          <p:nvSpPr>
            <p:cNvPr id="25" name="TextBox 24"/>
            <p:cNvSpPr txBox="1"/>
            <p:nvPr/>
          </p:nvSpPr>
          <p:spPr>
            <a:xfrm>
              <a:off x="5421894" y="684453"/>
              <a:ext cx="2590774"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dirty="0" smtClean="0">
                  <a:latin typeface="+mn-lt"/>
                </a:rPr>
                <a:t>Best Practice Pattern</a:t>
              </a:r>
            </a:p>
          </p:txBody>
        </p:sp>
      </p:grpSp>
    </p:spTree>
    <p:extLst>
      <p:ext uri="{BB962C8B-B14F-4D97-AF65-F5344CB8AC3E}">
        <p14:creationId xmlns:p14="http://schemas.microsoft.com/office/powerpoint/2010/main" val="383594935"/>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09398"/>
          </a:xfrm>
        </p:spPr>
        <p:txBody>
          <a:bodyPr/>
          <a:lstStyle/>
          <a:p>
            <a:r>
              <a:rPr lang="en-US" dirty="0"/>
              <a:t>SQS</a:t>
            </a:r>
            <a:r>
              <a:rPr lang="en-US" sz="1800" dirty="0"/>
              <a:t/>
            </a:r>
            <a:br>
              <a:rPr lang="en-US" sz="1800" dirty="0"/>
            </a:br>
            <a:r>
              <a:rPr lang="en-US" sz="1600" dirty="0"/>
              <a:t>http://</a:t>
            </a:r>
            <a:r>
              <a:rPr lang="en-US" sz="1600" dirty="0" err="1"/>
              <a:t>www.slideshare.net</a:t>
            </a:r>
            <a:r>
              <a:rPr lang="en-US" sz="1600" dirty="0"/>
              <a:t>/</a:t>
            </a:r>
            <a:r>
              <a:rPr lang="en-US" sz="1600" dirty="0" err="1"/>
              <a:t>sandipkchaudhari</a:t>
            </a:r>
            <a:r>
              <a:rPr lang="en-US" sz="1600" dirty="0"/>
              <a:t>/</a:t>
            </a:r>
            <a:r>
              <a:rPr lang="en-US" sz="1600" dirty="0" err="1"/>
              <a:t>sqs</a:t>
            </a:r>
            <a:r>
              <a:rPr lang="en-US" sz="1600" dirty="0"/>
              <a:t>-and-loose-coupling-presentation</a:t>
            </a:r>
            <a:endParaRPr lang="en-US" sz="2400" dirty="0"/>
          </a:p>
        </p:txBody>
      </p:sp>
      <p:pic>
        <p:nvPicPr>
          <p:cNvPr id="4" name="Picture 3"/>
          <p:cNvPicPr>
            <a:picLocks noChangeAspect="1"/>
          </p:cNvPicPr>
          <p:nvPr/>
        </p:nvPicPr>
        <p:blipFill>
          <a:blip r:embed="rId2"/>
          <a:stretch>
            <a:fillRect/>
          </a:stretch>
        </p:blipFill>
        <p:spPr>
          <a:xfrm>
            <a:off x="286932" y="970241"/>
            <a:ext cx="4962453" cy="3663708"/>
          </a:xfrm>
          <a:prstGeom prst="rect">
            <a:avLst/>
          </a:prstGeom>
        </p:spPr>
      </p:pic>
      <p:sp>
        <p:nvSpPr>
          <p:cNvPr id="5" name="TextBox 4"/>
          <p:cNvSpPr txBox="1"/>
          <p:nvPr/>
        </p:nvSpPr>
        <p:spPr>
          <a:xfrm>
            <a:off x="5374718" y="102608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Queue Operations</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Create Q</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Delete Q</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Send Message</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Receive Message</a:t>
            </a:r>
          </a:p>
          <a:p>
            <a:pPr marL="342900" indent="-342900">
              <a:lnSpc>
                <a:spcPct val="90000"/>
              </a:lnSpc>
              <a:spcBef>
                <a:spcPts val="600"/>
              </a:spcBef>
              <a:spcAft>
                <a:spcPts val="0"/>
              </a:spcAft>
              <a:buClr>
                <a:schemeClr val="bg1"/>
              </a:buClr>
              <a:buFont typeface="Arial" charset="0"/>
              <a:buChar char="•"/>
            </a:pPr>
            <a:r>
              <a:rPr lang="en-US" sz="1600" dirty="0" smtClean="0">
                <a:latin typeface="+mn-lt"/>
              </a:rPr>
              <a:t>Delete Message</a:t>
            </a:r>
          </a:p>
          <a:p>
            <a:pPr>
              <a:lnSpc>
                <a:spcPct val="90000"/>
              </a:lnSpc>
              <a:spcBef>
                <a:spcPts val="600"/>
              </a:spcBef>
              <a:spcAft>
                <a:spcPts val="0"/>
              </a:spcAft>
              <a:buClr>
                <a:schemeClr val="bg1"/>
              </a:buClr>
            </a:pPr>
            <a:r>
              <a:rPr lang="en-US" sz="2000" dirty="0" smtClean="0">
                <a:latin typeface="+mn-lt"/>
              </a:rPr>
              <a:t>FIFO Semantics</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Strict, limited scalability.</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Best effort, highly scalable.</a:t>
            </a:r>
          </a:p>
          <a:p>
            <a:pPr marL="285750" indent="-285750">
              <a:lnSpc>
                <a:spcPct val="90000"/>
              </a:lnSpc>
              <a:spcBef>
                <a:spcPts val="600"/>
              </a:spcBef>
              <a:spcAft>
                <a:spcPts val="0"/>
              </a:spcAft>
              <a:buClr>
                <a:schemeClr val="bg1"/>
              </a:buClr>
              <a:buFont typeface="Arial" charset="0"/>
              <a:buChar char="•"/>
            </a:pPr>
            <a:r>
              <a:rPr lang="en-US" sz="1600" dirty="0" smtClean="0">
                <a:latin typeface="+mn-lt"/>
              </a:rPr>
              <a:t>Transactional</a:t>
            </a:r>
          </a:p>
          <a:p>
            <a:pPr>
              <a:lnSpc>
                <a:spcPct val="90000"/>
              </a:lnSpc>
              <a:spcBef>
                <a:spcPts val="600"/>
              </a:spcBef>
              <a:spcAft>
                <a:spcPts val="0"/>
              </a:spcAft>
              <a:buClr>
                <a:schemeClr val="bg1"/>
              </a:buClr>
            </a:pPr>
            <a:endParaRPr lang="en-US" sz="1600" dirty="0" smtClean="0">
              <a:latin typeface="+mn-lt"/>
            </a:endParaRPr>
          </a:p>
        </p:txBody>
      </p:sp>
    </p:spTree>
    <p:extLst>
      <p:ext uri="{BB962C8B-B14F-4D97-AF65-F5344CB8AC3E}">
        <p14:creationId xmlns:p14="http://schemas.microsoft.com/office/powerpoint/2010/main" val="334164251"/>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Exchange Patterns</a:t>
            </a:r>
            <a:endParaRPr lang="en-US" dirty="0"/>
          </a:p>
        </p:txBody>
      </p:sp>
      <p:pic>
        <p:nvPicPr>
          <p:cNvPr id="11266" name="Picture 2" descr="http://docs.oracle.com/javaee/5/tutorial/doc/figures/jms-localTransacti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46" y="1039049"/>
            <a:ext cx="37814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i.msdn.microsoft.com/jj863132.TerkVilla_Figure1_hires%28en-us,MSDN.10%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41" y="885118"/>
            <a:ext cx="3405869" cy="116418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i.msdn.microsoft.com/dynimg/IC7095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78" y="2183265"/>
            <a:ext cx="61055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29652"/>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581698"/>
          </a:xfrm>
        </p:spPr>
        <p:txBody>
          <a:bodyPr/>
          <a:lstStyle/>
          <a:p>
            <a:r>
              <a:rPr lang="en-US" dirty="0" smtClean="0"/>
              <a:t>Why Would I Use a Queue</a:t>
            </a:r>
            <a:br>
              <a:rPr lang="en-US" dirty="0" smtClean="0"/>
            </a:br>
            <a:r>
              <a:rPr lang="en-US" sz="1000" dirty="0" smtClean="0">
                <a:hlinkClick r:id="rId2"/>
              </a:rPr>
              <a:t>http</a:t>
            </a:r>
            <a:r>
              <a:rPr lang="en-US" sz="1000" dirty="0">
                <a:hlinkClick r:id="rId2"/>
              </a:rPr>
              <a:t>://</a:t>
            </a:r>
            <a:r>
              <a:rPr lang="en-US" sz="1000" dirty="0" smtClean="0">
                <a:hlinkClick r:id="rId2"/>
              </a:rPr>
              <a:t>www.javacodegeeks.com/2013/06/working-with-amazon-simple-queue-service-using-java.html</a:t>
            </a:r>
            <a:r>
              <a:rPr lang="en-US" sz="1000" dirty="0" smtClean="0"/>
              <a:t> is one example)</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Flow control</a:t>
            </a:r>
          </a:p>
          <a:p>
            <a:pPr lvl="1"/>
            <a:r>
              <a:rPr lang="en-US" dirty="0" smtClean="0"/>
              <a:t>My server may be able to process 100 </a:t>
            </a:r>
            <a:r>
              <a:rPr lang="en-US" dirty="0" err="1" smtClean="0"/>
              <a:t>reqs</a:t>
            </a:r>
            <a:r>
              <a:rPr lang="en-US" dirty="0" smtClean="0"/>
              <a:t>/second</a:t>
            </a:r>
          </a:p>
          <a:p>
            <a:pPr lvl="1"/>
            <a:r>
              <a:rPr lang="en-US" dirty="0" smtClean="0"/>
              <a:t>There are thousands of clients</a:t>
            </a:r>
          </a:p>
          <a:p>
            <a:pPr lvl="1"/>
            <a:r>
              <a:rPr lang="en-US" dirty="0" smtClean="0"/>
              <a:t>The aggregate rate could be  10 </a:t>
            </a:r>
            <a:r>
              <a:rPr lang="en-US" dirty="0" err="1" smtClean="0"/>
              <a:t>req</a:t>
            </a:r>
            <a:r>
              <a:rPr lang="en-US" dirty="0" smtClean="0"/>
              <a:t>/s or 300 </a:t>
            </a:r>
            <a:r>
              <a:rPr lang="en-US" dirty="0" err="1" smtClean="0"/>
              <a:t>req</a:t>
            </a:r>
            <a:r>
              <a:rPr lang="en-US" dirty="0" smtClean="0"/>
              <a:t>/s</a:t>
            </a:r>
          </a:p>
          <a:p>
            <a:pPr lvl="1"/>
            <a:r>
              <a:rPr lang="en-US" dirty="0" smtClean="0"/>
              <a:t>Without a queue, clients would get connect failures under load</a:t>
            </a:r>
          </a:p>
          <a:p>
            <a:r>
              <a:rPr lang="en-US" dirty="0" smtClean="0"/>
              <a:t>The request is going to take a long time</a:t>
            </a:r>
          </a:p>
          <a:p>
            <a:pPr lvl="1"/>
            <a:r>
              <a:rPr lang="en-US" dirty="0" smtClean="0"/>
              <a:t>Image reformatting and tagging</a:t>
            </a:r>
          </a:p>
          <a:p>
            <a:pPr lvl="1"/>
            <a:r>
              <a:rPr lang="en-US" dirty="0" smtClean="0"/>
              <a:t>I cannot have my code “wait” for a response</a:t>
            </a:r>
          </a:p>
          <a:p>
            <a:pPr lvl="1"/>
            <a:r>
              <a:rPr lang="en-US" dirty="0" smtClean="0"/>
              <a:t>And I do not want to write a lot of “Is it done yet?” calls</a:t>
            </a:r>
          </a:p>
          <a:p>
            <a:r>
              <a:rPr lang="en-US" dirty="0" smtClean="0"/>
              <a:t>I do not know (or care) which one implements the logic</a:t>
            </a:r>
          </a:p>
          <a:p>
            <a:pPr lvl="1"/>
            <a:r>
              <a:rPr lang="en-US" dirty="0" smtClean="0"/>
              <a:t>I have 5 – 10 image processors for GIFs</a:t>
            </a:r>
          </a:p>
          <a:p>
            <a:pPr lvl="1"/>
            <a:r>
              <a:rPr lang="en-US" dirty="0" smtClean="0"/>
              <a:t>I have 7 – 10 processors for .wav files</a:t>
            </a:r>
          </a:p>
          <a:p>
            <a:pPr lvl="1"/>
            <a:r>
              <a:rPr lang="en-US" dirty="0" smtClean="0"/>
              <a:t>I do not  want to know which ones are active, when and processing what.</a:t>
            </a:r>
          </a:p>
          <a:p>
            <a:pPr lvl="1"/>
            <a:r>
              <a:rPr lang="en-US" dirty="0" smtClean="0"/>
              <a:t>I just want to put the “thing in a queue” knowing that someone will eventually pick it up.</a:t>
            </a:r>
          </a:p>
          <a:p>
            <a:r>
              <a:rPr lang="en-US" dirty="0" smtClean="0"/>
              <a:t>Think “email” for API calls</a:t>
            </a:r>
            <a:endParaRPr lang="en-US" dirty="0"/>
          </a:p>
        </p:txBody>
      </p:sp>
    </p:spTree>
    <p:extLst>
      <p:ext uri="{BB962C8B-B14F-4D97-AF65-F5344CB8AC3E}">
        <p14:creationId xmlns:p14="http://schemas.microsoft.com/office/powerpoint/2010/main" val="972934277"/>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 Example </a:t>
            </a:r>
            <a:endParaRPr lang="en-US" dirty="0"/>
          </a:p>
        </p:txBody>
      </p:sp>
      <p:pic>
        <p:nvPicPr>
          <p:cNvPr id="3" name="Picture 2"/>
          <p:cNvPicPr>
            <a:picLocks noChangeAspect="1"/>
          </p:cNvPicPr>
          <p:nvPr/>
        </p:nvPicPr>
        <p:blipFill>
          <a:blip r:embed="rId2"/>
          <a:stretch>
            <a:fillRect/>
          </a:stretch>
        </p:blipFill>
        <p:spPr>
          <a:xfrm>
            <a:off x="742950" y="679450"/>
            <a:ext cx="7658100" cy="3784600"/>
          </a:xfrm>
          <a:prstGeom prst="rect">
            <a:avLst/>
          </a:prstGeom>
        </p:spPr>
      </p:pic>
    </p:spTree>
    <p:extLst>
      <p:ext uri="{BB962C8B-B14F-4D97-AF65-F5344CB8AC3E}">
        <p14:creationId xmlns:p14="http://schemas.microsoft.com/office/powerpoint/2010/main" val="1165905281"/>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and Demo</a:t>
            </a:r>
            <a:endParaRPr lang="en-US" dirty="0"/>
          </a:p>
        </p:txBody>
      </p:sp>
    </p:spTree>
    <p:extLst>
      <p:ext uri="{BB962C8B-B14F-4D97-AF65-F5344CB8AC3E}">
        <p14:creationId xmlns:p14="http://schemas.microsoft.com/office/powerpoint/2010/main" val="1729262539"/>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2020559228"/>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1</a:t>
            </a:r>
            <a:br>
              <a:rPr lang="en-US" dirty="0" smtClean="0"/>
            </a:br>
            <a:r>
              <a:rPr lang="en-US" dirty="0" smtClean="0"/>
              <a:t>Review</a:t>
            </a:r>
            <a:br>
              <a:rPr lang="en-US" dirty="0" smtClean="0"/>
            </a:br>
            <a:r>
              <a:rPr lang="en-US" dirty="0" smtClean="0"/>
              <a:t>Schedule</a:t>
            </a:r>
            <a:endParaRPr lang="en-US" dirty="0"/>
          </a:p>
        </p:txBody>
      </p:sp>
    </p:spTree>
    <p:extLst>
      <p:ext uri="{BB962C8B-B14F-4D97-AF65-F5344CB8AC3E}">
        <p14:creationId xmlns:p14="http://schemas.microsoft.com/office/powerpoint/2010/main" val="18835191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a:latin typeface="Arial" panose="020B0604020202020204" pitchFamily="34" charset="0"/>
                <a:cs typeface="Arial" panose="020B0604020202020204" pitchFamily="34" charset="0"/>
              </a:rPr>
              <a:t>4+1 architectural view model</a:t>
            </a:r>
            <a:br>
              <a:rPr lang="en-US"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822" y="812995"/>
            <a:ext cx="5968729" cy="3769724"/>
          </a:xfrm>
          <a:prstGeom prst="rect">
            <a:avLst/>
          </a:prstGeom>
        </p:spPr>
      </p:pic>
    </p:spTree>
    <p:extLst>
      <p:ext uri="{BB962C8B-B14F-4D97-AF65-F5344CB8AC3E}">
        <p14:creationId xmlns:p14="http://schemas.microsoft.com/office/powerpoint/2010/main" val="757052814"/>
      </p:ext>
    </p:extLst>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r>
            <a:br>
              <a:rPr lang="en-US" dirty="0" smtClean="0"/>
            </a:br>
            <a:r>
              <a:rPr lang="en-US" dirty="0" smtClean="0"/>
              <a:t>Implementing</a:t>
            </a:r>
            <a:br>
              <a:rPr lang="en-US" dirty="0" smtClean="0"/>
            </a:br>
            <a:r>
              <a:rPr lang="en-US" dirty="0" smtClean="0"/>
              <a:t>Routing</a:t>
            </a:r>
            <a:br>
              <a:rPr lang="en-US" dirty="0" smtClean="0"/>
            </a:br>
            <a:r>
              <a:rPr lang="en-US" dirty="0" smtClean="0"/>
              <a:t>Paths</a:t>
            </a:r>
            <a:endParaRPr lang="en-US" dirty="0"/>
          </a:p>
        </p:txBody>
      </p:sp>
    </p:spTree>
    <p:extLst>
      <p:ext uri="{BB962C8B-B14F-4D97-AF65-F5344CB8AC3E}">
        <p14:creationId xmlns:p14="http://schemas.microsoft.com/office/powerpoint/2010/main" val="15346593"/>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Tree>
    <p:extLst>
      <p:ext uri="{BB962C8B-B14F-4D97-AF65-F5344CB8AC3E}">
        <p14:creationId xmlns:p14="http://schemas.microsoft.com/office/powerpoint/2010/main" val="1777760748"/>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Headers (</a:t>
            </a:r>
            <a:r>
              <a:rPr lang="en-US" dirty="0" smtClean="0">
                <a:solidFill>
                  <a:srgbClr val="FF0000"/>
                </a:solidFill>
              </a:rPr>
              <a:t>Path</a:t>
            </a:r>
            <a:r>
              <a:rPr lang="en-US" dirty="0" smtClean="0"/>
              <a:t> and </a:t>
            </a:r>
            <a:r>
              <a:rPr lang="en-US" dirty="0" smtClean="0">
                <a:solidFill>
                  <a:srgbClr val="00B050"/>
                </a:solidFill>
              </a:rPr>
              <a:t>JWT </a:t>
            </a:r>
            <a:r>
              <a:rPr lang="en-US" dirty="0" smtClean="0"/>
              <a:t>in Example)</a:t>
            </a:r>
            <a:endParaRPr lang="en-US" dirty="0"/>
          </a:p>
        </p:txBody>
      </p:sp>
      <p:pic>
        <p:nvPicPr>
          <p:cNvPr id="4" name="Picture 3"/>
          <p:cNvPicPr>
            <a:picLocks noChangeAspect="1"/>
          </p:cNvPicPr>
          <p:nvPr/>
        </p:nvPicPr>
        <p:blipFill>
          <a:blip r:embed="rId2"/>
          <a:stretch>
            <a:fillRect/>
          </a:stretch>
        </p:blipFill>
        <p:spPr>
          <a:xfrm>
            <a:off x="139700" y="704850"/>
            <a:ext cx="8864600" cy="3733800"/>
          </a:xfrm>
          <a:prstGeom prst="rect">
            <a:avLst/>
          </a:prstGeom>
        </p:spPr>
      </p:pic>
      <p:sp>
        <p:nvSpPr>
          <p:cNvPr id="6" name="Rectangle 5"/>
          <p:cNvSpPr/>
          <p:nvPr/>
        </p:nvSpPr>
        <p:spPr>
          <a:xfrm>
            <a:off x="425904" y="1471961"/>
            <a:ext cx="8578396" cy="371707"/>
          </a:xfrm>
          <a:prstGeom prst="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425904" y="3631580"/>
            <a:ext cx="8578396" cy="702527"/>
          </a:xfrm>
          <a:prstGeom prst="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675819941"/>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09398"/>
          </a:xfrm>
        </p:spPr>
        <p:txBody>
          <a:bodyPr/>
          <a:lstStyle/>
          <a:p>
            <a:r>
              <a:rPr lang="en-US" dirty="0" smtClean="0"/>
              <a:t>Microservices Maps Method/Paths to Handlers</a:t>
            </a:r>
            <a:br>
              <a:rPr lang="en-US" dirty="0" smtClean="0"/>
            </a:br>
            <a:r>
              <a:rPr lang="en-US" sz="1600" dirty="0" smtClean="0"/>
              <a:t>(</a:t>
            </a:r>
            <a:r>
              <a:rPr lang="en-US" sz="1600" dirty="0" smtClean="0">
                <a:solidFill>
                  <a:srgbClr val="FF0000"/>
                </a:solidFill>
              </a:rPr>
              <a:t>Example</a:t>
            </a:r>
            <a:r>
              <a:rPr lang="en-US" sz="1600" dirty="0" smtClean="0"/>
              <a:t> </a:t>
            </a:r>
            <a:r>
              <a:rPr lang="mr-IN" sz="1600" dirty="0" smtClean="0"/>
              <a:t>–</a:t>
            </a:r>
            <a:r>
              <a:rPr lang="en-US" sz="1600" dirty="0" smtClean="0"/>
              <a:t> Node + Express: https</a:t>
            </a:r>
            <a:r>
              <a:rPr lang="en-US" sz="1600" dirty="0"/>
              <a:t>://</a:t>
            </a:r>
            <a:r>
              <a:rPr lang="en-US" sz="1600" dirty="0" err="1"/>
              <a:t>expressjs.com</a:t>
            </a:r>
            <a:r>
              <a:rPr lang="en-US" sz="1600" dirty="0"/>
              <a:t>/</a:t>
            </a:r>
            <a:r>
              <a:rPr lang="en-US" sz="1600" dirty="0" err="1"/>
              <a:t>en</a:t>
            </a:r>
            <a:r>
              <a:rPr lang="en-US" sz="1600" dirty="0"/>
              <a:t>/starter/basic-</a:t>
            </a:r>
            <a:r>
              <a:rPr lang="en-US" sz="1600" dirty="0" err="1"/>
              <a:t>routing.html</a:t>
            </a:r>
            <a:r>
              <a:rPr lang="en-US" sz="1600" dirty="0"/>
              <a:t>)</a:t>
            </a:r>
          </a:p>
        </p:txBody>
      </p:sp>
      <p:pic>
        <p:nvPicPr>
          <p:cNvPr id="3" name="Picture 2"/>
          <p:cNvPicPr>
            <a:picLocks noChangeAspect="1"/>
          </p:cNvPicPr>
          <p:nvPr/>
        </p:nvPicPr>
        <p:blipFill>
          <a:blip r:embed="rId2"/>
          <a:stretch>
            <a:fillRect/>
          </a:stretch>
        </p:blipFill>
        <p:spPr>
          <a:xfrm>
            <a:off x="152932" y="944082"/>
            <a:ext cx="8430322" cy="3637624"/>
          </a:xfrm>
          <a:prstGeom prst="rect">
            <a:avLst/>
          </a:prstGeom>
        </p:spPr>
      </p:pic>
      <p:sp>
        <p:nvSpPr>
          <p:cNvPr id="4" name="TextBox 3"/>
          <p:cNvSpPr txBox="1"/>
          <p:nvPr/>
        </p:nvSpPr>
        <p:spPr>
          <a:xfrm>
            <a:off x="5330283" y="2326887"/>
            <a:ext cx="2973659" cy="1256371"/>
          </a:xfrm>
          <a:prstGeom prst="rect">
            <a:avLst/>
          </a:prstGeom>
          <a:solidFill>
            <a:schemeClr val="tx2"/>
          </a:solidFill>
        </p:spPr>
        <p:txBody>
          <a:bodyPr wrap="square" rtlCol="0">
            <a:noAutofit/>
          </a:bodyPr>
          <a:lstStyle/>
          <a:p>
            <a:pPr marL="457200" indent="-457200">
              <a:lnSpc>
                <a:spcPct val="90000"/>
              </a:lnSpc>
              <a:spcBef>
                <a:spcPts val="600"/>
              </a:spcBef>
              <a:spcAft>
                <a:spcPts val="0"/>
              </a:spcAft>
              <a:buClr>
                <a:schemeClr val="bg1"/>
              </a:buClr>
              <a:buFont typeface="+mj-lt"/>
              <a:buAutoNum type="arabicPeriod"/>
            </a:pPr>
            <a:r>
              <a:rPr lang="en-US" sz="1400" dirty="0" smtClean="0">
                <a:latin typeface="+mn-lt"/>
              </a:rPr>
              <a:t>Normalize</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Task/Task Command</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BO</a:t>
            </a:r>
          </a:p>
          <a:p>
            <a:pPr marL="457200" indent="-457200">
              <a:lnSpc>
                <a:spcPct val="90000"/>
              </a:lnSpc>
              <a:spcBef>
                <a:spcPts val="600"/>
              </a:spcBef>
              <a:spcAft>
                <a:spcPts val="0"/>
              </a:spcAft>
              <a:buClr>
                <a:schemeClr val="bg1"/>
              </a:buClr>
              <a:buFont typeface="+mj-lt"/>
              <a:buAutoNum type="arabicPeriod"/>
            </a:pPr>
            <a:r>
              <a:rPr lang="en-US" sz="1400" dirty="0" smtClean="0">
                <a:latin typeface="+mn-lt"/>
              </a:rPr>
              <a:t>DO</a:t>
            </a:r>
          </a:p>
          <a:p>
            <a:pPr marL="457200" indent="-457200">
              <a:lnSpc>
                <a:spcPct val="90000"/>
              </a:lnSpc>
              <a:spcBef>
                <a:spcPts val="600"/>
              </a:spcBef>
              <a:spcAft>
                <a:spcPts val="0"/>
              </a:spcAft>
              <a:buClr>
                <a:schemeClr val="bg1"/>
              </a:buClr>
              <a:buFont typeface="+mj-lt"/>
              <a:buAutoNum type="arabicPeriod"/>
            </a:pPr>
            <a:endParaRPr lang="en-US" sz="1400" dirty="0" err="1" smtClean="0">
              <a:latin typeface="+mn-lt"/>
            </a:endParaRPr>
          </a:p>
        </p:txBody>
      </p:sp>
      <p:sp>
        <p:nvSpPr>
          <p:cNvPr id="5" name="Left Brace 4"/>
          <p:cNvSpPr/>
          <p:nvPr/>
        </p:nvSpPr>
        <p:spPr>
          <a:xfrm>
            <a:off x="4876800" y="2326887"/>
            <a:ext cx="312234" cy="98130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Arrow Connector 6"/>
          <p:cNvCxnSpPr>
            <a:endCxn id="5" idx="1"/>
          </p:cNvCxnSpPr>
          <p:nvPr/>
        </p:nvCxnSpPr>
        <p:spPr>
          <a:xfrm>
            <a:off x="2297151" y="2497873"/>
            <a:ext cx="2579649" cy="319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951629"/>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Command/Task Pattern</a:t>
            </a:r>
            <a:endParaRPr lang="en-US" dirty="0"/>
          </a:p>
        </p:txBody>
      </p:sp>
      <p:sp>
        <p:nvSpPr>
          <p:cNvPr id="3" name="Content Placeholder 2"/>
          <p:cNvSpPr>
            <a:spLocks noGrp="1"/>
          </p:cNvSpPr>
          <p:nvPr>
            <p:ph sz="half" idx="1"/>
          </p:nvPr>
        </p:nvSpPr>
        <p:spPr>
          <a:xfrm>
            <a:off x="457200" y="3278458"/>
            <a:ext cx="8267140" cy="1236785"/>
          </a:xfrm>
        </p:spPr>
        <p:txBody>
          <a:bodyPr/>
          <a:lstStyle/>
          <a:p>
            <a:pPr marL="0" indent="0">
              <a:buNone/>
            </a:pPr>
            <a:r>
              <a:rPr lang="en-US" dirty="0" smtClean="0"/>
              <a:t>In the terminology we have been using,</a:t>
            </a:r>
          </a:p>
          <a:p>
            <a:pPr lvl="1"/>
            <a:r>
              <a:rPr lang="en-US" dirty="0" smtClean="0"/>
              <a:t>The </a:t>
            </a:r>
            <a:r>
              <a:rPr lang="en-US" dirty="0" smtClean="0">
                <a:solidFill>
                  <a:srgbClr val="0070C0"/>
                </a:solidFill>
              </a:rPr>
              <a:t>Command</a:t>
            </a:r>
            <a:r>
              <a:rPr lang="en-US" dirty="0" smtClean="0"/>
              <a:t> is the </a:t>
            </a:r>
            <a:r>
              <a:rPr lang="en-US" dirty="0" smtClean="0">
                <a:solidFill>
                  <a:srgbClr val="0070C0"/>
                </a:solidFill>
              </a:rPr>
              <a:t>Task</a:t>
            </a:r>
            <a:r>
              <a:rPr lang="en-US" dirty="0" smtClean="0"/>
              <a:t> connecting the composing/routing environment</a:t>
            </a:r>
          </a:p>
          <a:p>
            <a:pPr lvl="1"/>
            <a:r>
              <a:rPr lang="en-US" dirty="0" smtClean="0"/>
              <a:t>To the </a:t>
            </a:r>
            <a:r>
              <a:rPr lang="en-US" dirty="0" smtClean="0">
                <a:solidFill>
                  <a:srgbClr val="FF0000"/>
                </a:solidFill>
              </a:rPr>
              <a:t>Receiver BO</a:t>
            </a:r>
            <a:r>
              <a:rPr lang="en-US" dirty="0" smtClean="0"/>
              <a:t> or </a:t>
            </a:r>
            <a:r>
              <a:rPr lang="en-US" dirty="0" smtClean="0">
                <a:solidFill>
                  <a:srgbClr val="FF0000"/>
                </a:solidFill>
              </a:rPr>
              <a:t>Proxy</a:t>
            </a:r>
            <a:r>
              <a:rPr lang="en-US" dirty="0" smtClean="0"/>
              <a:t> for executing the composition/environment independent application logic.</a:t>
            </a:r>
            <a:endParaRPr lang="en-US" dirty="0"/>
          </a:p>
        </p:txBody>
      </p:sp>
      <p:pic>
        <p:nvPicPr>
          <p:cNvPr id="4" name="Picture 3"/>
          <p:cNvPicPr>
            <a:picLocks noChangeAspect="1"/>
          </p:cNvPicPr>
          <p:nvPr/>
        </p:nvPicPr>
        <p:blipFill>
          <a:blip r:embed="rId2"/>
          <a:stretch>
            <a:fillRect/>
          </a:stretch>
        </p:blipFill>
        <p:spPr>
          <a:xfrm>
            <a:off x="903784" y="670458"/>
            <a:ext cx="6270168" cy="2533659"/>
          </a:xfrm>
          <a:prstGeom prst="rect">
            <a:avLst/>
          </a:prstGeom>
        </p:spPr>
      </p:pic>
      <p:sp>
        <p:nvSpPr>
          <p:cNvPr id="5" name="Rounded Rectangle 4"/>
          <p:cNvSpPr/>
          <p:nvPr/>
        </p:nvSpPr>
        <p:spPr>
          <a:xfrm>
            <a:off x="2579647" y="2156628"/>
            <a:ext cx="642835" cy="563541"/>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3620833" y="2156628"/>
            <a:ext cx="642835" cy="563541"/>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1780448095"/>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Maps Method/Paths to Handlers</a:t>
            </a:r>
            <a:br>
              <a:rPr lang="en-US" dirty="0" smtClean="0"/>
            </a:br>
            <a:r>
              <a:rPr lang="en-US" sz="1600" dirty="0" smtClean="0"/>
              <a:t>(Node + </a:t>
            </a:r>
            <a:r>
              <a:rPr lang="en-US" sz="1600" dirty="0"/>
              <a:t>Express Example; https://</a:t>
            </a:r>
            <a:r>
              <a:rPr lang="en-US" sz="1600" dirty="0" err="1"/>
              <a:t>expressjs.com</a:t>
            </a:r>
            <a:r>
              <a:rPr lang="en-US" sz="1600" dirty="0"/>
              <a:t>/</a:t>
            </a:r>
            <a:r>
              <a:rPr lang="en-US" sz="1600" dirty="0" err="1"/>
              <a:t>en</a:t>
            </a:r>
            <a:r>
              <a:rPr lang="en-US" sz="1600" dirty="0"/>
              <a:t>/starter/basic-</a:t>
            </a:r>
            <a:r>
              <a:rPr lang="en-US" sz="1600" dirty="0" err="1"/>
              <a:t>routing.html</a:t>
            </a:r>
            <a:r>
              <a:rPr lang="en-US" sz="1600" dirty="0"/>
              <a:t>)</a:t>
            </a:r>
          </a:p>
        </p:txBody>
      </p:sp>
      <p:sp>
        <p:nvSpPr>
          <p:cNvPr id="5" name="Content Placeholder 4"/>
          <p:cNvSpPr>
            <a:spLocks noGrp="1"/>
          </p:cNvSpPr>
          <p:nvPr>
            <p:ph sz="half" idx="1"/>
          </p:nvPr>
        </p:nvSpPr>
        <p:spPr>
          <a:xfrm>
            <a:off x="4564566" y="969264"/>
            <a:ext cx="4159774" cy="3545980"/>
          </a:xfrm>
        </p:spPr>
        <p:txBody>
          <a:bodyPr>
            <a:normAutofit lnSpcReduction="10000"/>
          </a:bodyPr>
          <a:lstStyle/>
          <a:p>
            <a:r>
              <a:rPr lang="en-US" dirty="0" smtClean="0"/>
              <a:t>These are trivial examples</a:t>
            </a:r>
          </a:p>
          <a:p>
            <a:r>
              <a:rPr lang="en-US" dirty="0" smtClean="0"/>
              <a:t>Instead of inline implementation code, the route call</a:t>
            </a:r>
          </a:p>
          <a:p>
            <a:pPr lvl="1"/>
            <a:r>
              <a:rPr lang="en-US" dirty="0" smtClean="0"/>
              <a:t>Normalize the input.</a:t>
            </a:r>
          </a:p>
          <a:p>
            <a:pPr lvl="1"/>
            <a:r>
              <a:rPr lang="en-US" dirty="0" smtClean="0"/>
              <a:t>Call XXXBO module via</a:t>
            </a:r>
          </a:p>
          <a:p>
            <a:pPr lvl="1"/>
            <a:r>
              <a:rPr lang="en-US" dirty="0" smtClean="0"/>
              <a:t>Some exported function.</a:t>
            </a:r>
          </a:p>
          <a:p>
            <a:r>
              <a:rPr lang="en-US" dirty="0" smtClean="0"/>
              <a:t>The </a:t>
            </a:r>
            <a:r>
              <a:rPr lang="en-US" dirty="0" err="1" smtClean="0"/>
              <a:t>XXXBO.method</a:t>
            </a:r>
            <a:endParaRPr lang="en-US" dirty="0" smtClean="0"/>
          </a:p>
          <a:p>
            <a:pPr lvl="1"/>
            <a:r>
              <a:rPr lang="en-US" dirty="0" smtClean="0"/>
              <a:t>Implements the application logic.</a:t>
            </a:r>
          </a:p>
          <a:p>
            <a:pPr lvl="1"/>
            <a:r>
              <a:rPr lang="en-US" dirty="0" smtClean="0"/>
              <a:t>Interact with the DO layer.</a:t>
            </a:r>
          </a:p>
          <a:p>
            <a:pPr lvl="1"/>
            <a:r>
              <a:rPr lang="en-US" dirty="0" smtClean="0"/>
              <a:t>Returns the normalized answer</a:t>
            </a:r>
          </a:p>
          <a:p>
            <a:r>
              <a:rPr lang="en-US" dirty="0" smtClean="0"/>
              <a:t>The route handler converts to correct response format and protocol.</a:t>
            </a:r>
            <a:endParaRPr lang="en-US" dirty="0"/>
          </a:p>
        </p:txBody>
      </p:sp>
      <p:pic>
        <p:nvPicPr>
          <p:cNvPr id="4" name="Picture 3"/>
          <p:cNvPicPr>
            <a:picLocks noChangeAspect="1"/>
          </p:cNvPicPr>
          <p:nvPr/>
        </p:nvPicPr>
        <p:blipFill>
          <a:blip r:embed="rId2"/>
          <a:stretch>
            <a:fillRect/>
          </a:stretch>
        </p:blipFill>
        <p:spPr>
          <a:xfrm>
            <a:off x="358997" y="899531"/>
            <a:ext cx="4012420" cy="3753315"/>
          </a:xfrm>
          <a:prstGeom prst="rect">
            <a:avLst/>
          </a:prstGeom>
        </p:spPr>
      </p:pic>
    </p:spTree>
    <p:extLst>
      <p:ext uri="{BB962C8B-B14F-4D97-AF65-F5344CB8AC3E}">
        <p14:creationId xmlns:p14="http://schemas.microsoft.com/office/powerpoint/2010/main" val="921389284"/>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en-US" dirty="0"/>
          </a:p>
        </p:txBody>
      </p:sp>
      <p:pic>
        <p:nvPicPr>
          <p:cNvPr id="3" name="Picture 2"/>
          <p:cNvPicPr>
            <a:picLocks noChangeAspect="1"/>
          </p:cNvPicPr>
          <p:nvPr/>
        </p:nvPicPr>
        <p:blipFill>
          <a:blip r:embed="rId2"/>
          <a:stretch>
            <a:fillRect/>
          </a:stretch>
        </p:blipFill>
        <p:spPr>
          <a:xfrm>
            <a:off x="4073913" y="522207"/>
            <a:ext cx="4948536" cy="3685520"/>
          </a:xfrm>
          <a:prstGeom prst="rect">
            <a:avLst/>
          </a:prstGeom>
        </p:spPr>
      </p:pic>
      <p:pic>
        <p:nvPicPr>
          <p:cNvPr id="5" name="Picture 4"/>
          <p:cNvPicPr>
            <a:picLocks noChangeAspect="1"/>
          </p:cNvPicPr>
          <p:nvPr/>
        </p:nvPicPr>
        <p:blipFill>
          <a:blip r:embed="rId3"/>
          <a:stretch>
            <a:fillRect/>
          </a:stretch>
        </p:blipFill>
        <p:spPr>
          <a:xfrm>
            <a:off x="198661" y="892098"/>
            <a:ext cx="3765442" cy="2905201"/>
          </a:xfrm>
          <a:prstGeom prst="rect">
            <a:avLst/>
          </a:prstGeom>
        </p:spPr>
      </p:pic>
    </p:spTree>
    <p:extLst>
      <p:ext uri="{BB962C8B-B14F-4D97-AF65-F5344CB8AC3E}">
        <p14:creationId xmlns:p14="http://schemas.microsoft.com/office/powerpoint/2010/main" val="418296871"/>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Route/Path Parameters</a:t>
            </a:r>
            <a:endParaRPr lang="en-US" dirty="0"/>
          </a:p>
        </p:txBody>
      </p:sp>
      <p:pic>
        <p:nvPicPr>
          <p:cNvPr id="3" name="Picture 2"/>
          <p:cNvPicPr>
            <a:picLocks noChangeAspect="1"/>
          </p:cNvPicPr>
          <p:nvPr/>
        </p:nvPicPr>
        <p:blipFill>
          <a:blip r:embed="rId2"/>
          <a:stretch>
            <a:fillRect/>
          </a:stretch>
        </p:blipFill>
        <p:spPr>
          <a:xfrm>
            <a:off x="425904" y="524498"/>
            <a:ext cx="7285463" cy="2865917"/>
          </a:xfrm>
          <a:prstGeom prst="rect">
            <a:avLst/>
          </a:prstGeom>
        </p:spPr>
      </p:pic>
      <p:pic>
        <p:nvPicPr>
          <p:cNvPr id="4" name="Picture 3"/>
          <p:cNvPicPr>
            <a:picLocks noChangeAspect="1"/>
          </p:cNvPicPr>
          <p:nvPr/>
        </p:nvPicPr>
        <p:blipFill>
          <a:blip r:embed="rId3"/>
          <a:stretch>
            <a:fillRect/>
          </a:stretch>
        </p:blipFill>
        <p:spPr>
          <a:xfrm>
            <a:off x="425904" y="2974394"/>
            <a:ext cx="7659328" cy="1845526"/>
          </a:xfrm>
          <a:prstGeom prst="rect">
            <a:avLst/>
          </a:prstGeom>
        </p:spPr>
      </p:pic>
    </p:spTree>
    <p:extLst>
      <p:ext uri="{BB962C8B-B14F-4D97-AF65-F5344CB8AC3E}">
        <p14:creationId xmlns:p14="http://schemas.microsoft.com/office/powerpoint/2010/main" val="867929110"/>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a:t>
            </a:r>
            <a:r>
              <a:rPr lang="mr-IN" dirty="0" smtClean="0"/>
              <a:t>–</a:t>
            </a:r>
            <a:r>
              <a:rPr lang="en-US" dirty="0" smtClean="0"/>
              <a:t> Generic Lambda Function</a:t>
            </a:r>
            <a:endParaRPr lang="en-US" dirty="0"/>
          </a:p>
        </p:txBody>
      </p:sp>
      <p:pic>
        <p:nvPicPr>
          <p:cNvPr id="4" name="Picture 3"/>
          <p:cNvPicPr>
            <a:picLocks noChangeAspect="1"/>
          </p:cNvPicPr>
          <p:nvPr/>
        </p:nvPicPr>
        <p:blipFill>
          <a:blip r:embed="rId2"/>
          <a:stretch>
            <a:fillRect/>
          </a:stretch>
        </p:blipFill>
        <p:spPr>
          <a:xfrm>
            <a:off x="309281" y="652136"/>
            <a:ext cx="6402421" cy="4135016"/>
          </a:xfrm>
          <a:prstGeom prst="rect">
            <a:avLst/>
          </a:prstGeom>
        </p:spPr>
      </p:pic>
      <p:sp>
        <p:nvSpPr>
          <p:cNvPr id="5" name="Rounded Rectangle 4"/>
          <p:cNvSpPr/>
          <p:nvPr/>
        </p:nvSpPr>
        <p:spPr>
          <a:xfrm>
            <a:off x="1969994" y="1532965"/>
            <a:ext cx="880782" cy="605117"/>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ounded Rectangle 5"/>
          <p:cNvSpPr/>
          <p:nvPr/>
        </p:nvSpPr>
        <p:spPr>
          <a:xfrm>
            <a:off x="5570590" y="3097039"/>
            <a:ext cx="795310" cy="546396"/>
          </a:xfrm>
          <a:prstGeom prst="roundRect">
            <a:avLst/>
          </a:prstGeom>
          <a:solidFill>
            <a:schemeClr val="accent1">
              <a:alpha val="38000"/>
            </a:scheme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ounded Rectangle 6"/>
          <p:cNvSpPr/>
          <p:nvPr/>
        </p:nvSpPr>
        <p:spPr>
          <a:xfrm>
            <a:off x="3846491" y="1532965"/>
            <a:ext cx="880782" cy="605117"/>
          </a:xfrm>
          <a:prstGeom prst="roundRect">
            <a:avLst/>
          </a:prstGeom>
          <a:solidFill>
            <a:srgbClr val="FF000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TextBox 7"/>
          <p:cNvSpPr txBox="1"/>
          <p:nvPr/>
        </p:nvSpPr>
        <p:spPr>
          <a:xfrm>
            <a:off x="6365900" y="1223682"/>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charset="0"/>
              <a:buChar char="•"/>
            </a:pPr>
            <a:r>
              <a:rPr lang="en-US" sz="1800" dirty="0" smtClean="0">
                <a:latin typeface="+mn-lt"/>
              </a:rPr>
              <a:t>Options</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In zip file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Separate Lambda</a:t>
            </a:r>
          </a:p>
          <a:p>
            <a:pPr marL="342900" indent="-342900">
              <a:lnSpc>
                <a:spcPct val="90000"/>
              </a:lnSpc>
              <a:spcBef>
                <a:spcPts val="600"/>
              </a:spcBef>
              <a:spcAft>
                <a:spcPts val="0"/>
              </a:spcAft>
              <a:buClr>
                <a:schemeClr val="bg1"/>
              </a:buClr>
              <a:buFont typeface="Arial" charset="0"/>
              <a:buChar char="•"/>
            </a:pPr>
            <a:r>
              <a:rPr lang="en-US" sz="1800" dirty="0" err="1" smtClean="0">
                <a:latin typeface="+mn-lt"/>
              </a:rPr>
              <a:t>Config</a:t>
            </a:r>
            <a:r>
              <a:rPr lang="en-US" sz="1800" dirty="0" smtClean="0">
                <a:latin typeface="+mn-lt"/>
              </a:rPr>
              <a:t> info</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Added to Lambda</a:t>
            </a:r>
          </a:p>
          <a:p>
            <a:pPr marL="800100" lvl="1" indent="-342900">
              <a:lnSpc>
                <a:spcPct val="90000"/>
              </a:lnSpc>
              <a:spcBef>
                <a:spcPts val="600"/>
              </a:spcBef>
              <a:spcAft>
                <a:spcPts val="0"/>
              </a:spcAft>
              <a:buClr>
                <a:schemeClr val="bg1"/>
              </a:buClr>
              <a:buFont typeface="Arial" charset="0"/>
              <a:buChar char="•"/>
            </a:pPr>
            <a:r>
              <a:rPr lang="en-US" sz="1800" dirty="0" err="1" smtClean="0">
                <a:latin typeface="+mn-lt"/>
              </a:rPr>
              <a:t>Env</a:t>
            </a:r>
            <a:r>
              <a:rPr lang="en-US" sz="1800" dirty="0" smtClean="0">
                <a:latin typeface="+mn-lt"/>
              </a:rPr>
              <a:t> Variable</a:t>
            </a:r>
          </a:p>
          <a:p>
            <a:pPr marL="800100" lvl="1" indent="-342900">
              <a:lnSpc>
                <a:spcPct val="90000"/>
              </a:lnSpc>
              <a:spcBef>
                <a:spcPts val="600"/>
              </a:spcBef>
              <a:spcAft>
                <a:spcPts val="0"/>
              </a:spcAft>
              <a:buClr>
                <a:schemeClr val="bg1"/>
              </a:buClr>
              <a:buFont typeface="Arial" charset="0"/>
              <a:buChar char="•"/>
            </a:pPr>
            <a:r>
              <a:rPr lang="en-US" sz="1800" dirty="0" smtClean="0">
                <a:latin typeface="+mn-lt"/>
              </a:rPr>
              <a:t>From S3</a:t>
            </a:r>
          </a:p>
        </p:txBody>
      </p:sp>
      <p:sp>
        <p:nvSpPr>
          <p:cNvPr id="9" name="Rounded Rectangle 8"/>
          <p:cNvSpPr/>
          <p:nvPr/>
        </p:nvSpPr>
        <p:spPr>
          <a:xfrm>
            <a:off x="3137210" y="2410842"/>
            <a:ext cx="958786" cy="1232593"/>
          </a:xfrm>
          <a:prstGeom prst="roundRect">
            <a:avLst/>
          </a:prstGeom>
          <a:solidFill>
            <a:srgbClr val="00B050">
              <a:alpha val="38000"/>
            </a:srgbClr>
          </a:solidFill>
          <a:ln w="38100">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419475735"/>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1</a:t>
            </a:r>
            <a:br>
              <a:rPr lang="en-US" dirty="0" smtClean="0"/>
            </a:br>
            <a:r>
              <a:rPr lang="en-US" dirty="0" smtClean="0"/>
              <a:t>Implications</a:t>
            </a:r>
            <a:endParaRPr lang="en-US" dirty="0"/>
          </a:p>
        </p:txBody>
      </p:sp>
    </p:spTree>
    <p:extLst>
      <p:ext uri="{BB962C8B-B14F-4D97-AF65-F5344CB8AC3E}">
        <p14:creationId xmlns:p14="http://schemas.microsoft.com/office/powerpoint/2010/main" val="285117671"/>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720197"/>
          </a:xfrm>
        </p:spPr>
        <p:txBody>
          <a:bodyPr/>
          <a:lstStyle/>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Architecture Views</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fontScale="62500" lnSpcReduction="20000"/>
          </a:bodyPr>
          <a:lstStyle/>
          <a:p>
            <a:pPr>
              <a:lnSpc>
                <a:spcPct val="120000"/>
              </a:lnSpc>
              <a:spcBef>
                <a:spcPts val="0"/>
              </a:spcBef>
              <a:spcAft>
                <a:spcPts val="600"/>
              </a:spcAft>
            </a:pPr>
            <a:endParaRPr lang="en-US" b="1" i="1" dirty="0" smtClean="0"/>
          </a:p>
          <a:p>
            <a:pPr>
              <a:lnSpc>
                <a:spcPct val="120000"/>
              </a:lnSpc>
              <a:spcBef>
                <a:spcPts val="0"/>
              </a:spcBef>
              <a:spcAft>
                <a:spcPts val="600"/>
              </a:spcAft>
            </a:pPr>
            <a:r>
              <a:rPr lang="en-US" b="1" i="1" dirty="0" smtClean="0"/>
              <a:t>Logical </a:t>
            </a:r>
            <a:r>
              <a:rPr lang="en-US" b="1" i="1" dirty="0"/>
              <a:t>view</a:t>
            </a:r>
            <a:r>
              <a:rPr lang="en-US" dirty="0"/>
              <a:t> : The logical view is concerned with the functionality that the system provides to end-users. UML Diagrams used to represent the logical view include </a:t>
            </a:r>
            <a:r>
              <a:rPr lang="en-US" dirty="0">
                <a:hlinkClick r:id="rId2" tooltip="Class diagram"/>
              </a:rPr>
              <a:t>Class diagram</a:t>
            </a:r>
            <a:r>
              <a:rPr lang="en-US" dirty="0"/>
              <a:t>, </a:t>
            </a:r>
            <a:r>
              <a:rPr lang="en-US" dirty="0">
                <a:hlinkClick r:id="rId3" tooltip="Communication diagram"/>
              </a:rPr>
              <a:t>Communication diagram</a:t>
            </a:r>
            <a:r>
              <a:rPr lang="en-US" dirty="0"/>
              <a:t>, </a:t>
            </a:r>
            <a:r>
              <a:rPr lang="en-US" dirty="0">
                <a:hlinkClick r:id="rId4" tooltip="Sequence diagram"/>
              </a:rPr>
              <a:t>Sequence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Development view</a:t>
            </a:r>
            <a:r>
              <a:rPr lang="en-US" dirty="0"/>
              <a:t> : The development view illustrates a system from a programmer's perspective and is concerned with software management. This view is also known as the implementation view. It uses the UML </a:t>
            </a:r>
            <a:r>
              <a:rPr lang="en-US" dirty="0">
                <a:hlinkClick r:id="rId6" tooltip="Component diagram"/>
              </a:rPr>
              <a:t>Component diagram</a:t>
            </a:r>
            <a:r>
              <a:rPr lang="en-US" dirty="0"/>
              <a:t> to describe system components. UML Diagrams used to represent the development view include the </a:t>
            </a:r>
            <a:r>
              <a:rPr lang="en-US" dirty="0">
                <a:hlinkClick r:id="rId7" tooltip="Package diagram"/>
              </a:rPr>
              <a:t>Package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Process view</a:t>
            </a:r>
            <a:r>
              <a:rPr lang="en-US" dirty="0"/>
              <a:t> : The process view deals with the dynamic aspects of the system, explains the system processes and how they communicate, and focuses on the runtime behavior of the system. The process view addresses concurrency, distribution, integrators, performance, and scalability, etc. UML Diagrams to represent process view include the </a:t>
            </a:r>
            <a:r>
              <a:rPr lang="en-US" dirty="0">
                <a:hlinkClick r:id="rId8" tooltip="Activity diagram"/>
              </a:rPr>
              <a:t>Activity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Physical view</a:t>
            </a:r>
            <a:r>
              <a:rPr lang="en-US" dirty="0"/>
              <a:t> : The physical view depicts the system from a system engineer's point of view. It is concerned with the topology of software components on the physical layer, as well as the physical connections between these components. This view is also known as the deployment view. UML Diagrams used to represent physical view include the </a:t>
            </a:r>
            <a:r>
              <a:rPr lang="en-US" dirty="0">
                <a:hlinkClick r:id="rId9" tooltip="Deployment diagram"/>
              </a:rPr>
              <a:t>Deployment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Scenarios</a:t>
            </a:r>
            <a:r>
              <a:rPr lang="en-US" dirty="0"/>
              <a:t> : The description of an architecture is illustrated using a small set of </a:t>
            </a:r>
            <a:r>
              <a:rPr lang="en-US" dirty="0">
                <a:hlinkClick r:id="rId10" tooltip="Use case"/>
              </a:rPr>
              <a:t>use cases</a:t>
            </a:r>
            <a:r>
              <a:rPr lang="en-US" dirty="0"/>
              <a:t>, or scenarios which become a fifth view. The scenarios describe sequences of interactions between objects, and between processes. They are used to identify architectural elements and to illustrate and validate the architecture design. They also serve as a starting point for tests of an architecture prototype. This view is </a:t>
            </a:r>
            <a:r>
              <a:rPr lang="en-US" b="1" dirty="0"/>
              <a:t>also known as use case view</a:t>
            </a:r>
            <a:endParaRPr lang="en-US" dirty="0"/>
          </a:p>
          <a:p>
            <a:pPr>
              <a:lnSpc>
                <a:spcPct val="120000"/>
              </a:lnSpc>
              <a:spcBef>
                <a:spcPts val="0"/>
              </a:spcBef>
              <a:spcAft>
                <a:spcPts val="600"/>
              </a:spcAft>
            </a:pPr>
            <a:endParaRPr lang="en-US" dirty="0"/>
          </a:p>
        </p:txBody>
      </p:sp>
    </p:spTree>
    <p:extLst>
      <p:ext uri="{BB962C8B-B14F-4D97-AF65-F5344CB8AC3E}">
        <p14:creationId xmlns:p14="http://schemas.microsoft.com/office/powerpoint/2010/main" val="2093520070"/>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1st Project </a:t>
            </a:r>
            <a:r>
              <a:rPr lang="mr-IN" dirty="0" smtClean="0"/>
              <a:t>–</a:t>
            </a:r>
            <a:r>
              <a:rPr lang="en-US" dirty="0" smtClean="0"/>
              <a:t> Part 1</a:t>
            </a:r>
            <a:endParaRPr lang="en-US" dirty="0"/>
          </a:p>
        </p:txBody>
      </p:sp>
      <p:sp>
        <p:nvSpPr>
          <p:cNvPr id="3" name="Content Placeholder 2"/>
          <p:cNvSpPr>
            <a:spLocks noGrp="1"/>
          </p:cNvSpPr>
          <p:nvPr>
            <p:ph sz="half" idx="1"/>
          </p:nvPr>
        </p:nvSpPr>
        <p:spPr>
          <a:xfrm>
            <a:off x="438710" y="765545"/>
            <a:ext cx="8267140" cy="3756788"/>
          </a:xfrm>
        </p:spPr>
        <p:txBody>
          <a:bodyPr>
            <a:normAutofit fontScale="85000" lnSpcReduction="20000"/>
          </a:bodyPr>
          <a:lstStyle/>
          <a:p>
            <a:pPr>
              <a:lnSpc>
                <a:spcPct val="120000"/>
              </a:lnSpc>
              <a:spcBef>
                <a:spcPts val="0"/>
              </a:spcBef>
              <a:spcAft>
                <a:spcPts val="200"/>
              </a:spcAft>
            </a:pPr>
            <a:r>
              <a:rPr lang="en-US" b="1" dirty="0" smtClean="0">
                <a:solidFill>
                  <a:srgbClr val="FF0000"/>
                </a:solidFill>
              </a:rPr>
              <a:t>Implement two distinct microservices</a:t>
            </a:r>
          </a:p>
          <a:p>
            <a:pPr lvl="1">
              <a:lnSpc>
                <a:spcPct val="120000"/>
              </a:lnSpc>
              <a:spcBef>
                <a:spcPts val="0"/>
              </a:spcBef>
              <a:spcAft>
                <a:spcPts val="200"/>
              </a:spcAft>
            </a:pPr>
            <a:r>
              <a:rPr lang="en-US" b="1" dirty="0" smtClean="0">
                <a:solidFill>
                  <a:srgbClr val="FF0000"/>
                </a:solidFill>
              </a:rPr>
              <a:t>Person</a:t>
            </a:r>
          </a:p>
          <a:p>
            <a:pPr lvl="1">
              <a:lnSpc>
                <a:spcPct val="120000"/>
              </a:lnSpc>
              <a:spcBef>
                <a:spcPts val="0"/>
              </a:spcBef>
              <a:spcAft>
                <a:spcPts val="200"/>
              </a:spcAft>
            </a:pPr>
            <a:r>
              <a:rPr lang="en-US" b="1" dirty="0" smtClean="0">
                <a:solidFill>
                  <a:srgbClr val="FF0000"/>
                </a:solidFill>
              </a:rPr>
              <a:t>Address</a:t>
            </a:r>
          </a:p>
          <a:p>
            <a:pPr>
              <a:lnSpc>
                <a:spcPct val="120000"/>
              </a:lnSpc>
              <a:spcBef>
                <a:spcPts val="0"/>
              </a:spcBef>
              <a:spcAft>
                <a:spcPts val="200"/>
              </a:spcAft>
            </a:pPr>
            <a:r>
              <a:rPr lang="en-US" dirty="0" smtClean="0"/>
              <a:t>Tasks</a:t>
            </a:r>
          </a:p>
          <a:p>
            <a:pPr lvl="1">
              <a:lnSpc>
                <a:spcPct val="120000"/>
              </a:lnSpc>
              <a:spcBef>
                <a:spcPts val="0"/>
              </a:spcBef>
              <a:spcAft>
                <a:spcPts val="200"/>
              </a:spcAft>
            </a:pPr>
            <a:r>
              <a:rPr lang="en-US" dirty="0" smtClean="0"/>
              <a:t>Use Swagger Editor to define and document REST APIs.</a:t>
            </a:r>
          </a:p>
          <a:p>
            <a:pPr lvl="1">
              <a:lnSpc>
                <a:spcPct val="120000"/>
              </a:lnSpc>
              <a:spcBef>
                <a:spcPts val="0"/>
              </a:spcBef>
              <a:spcAft>
                <a:spcPts val="200"/>
              </a:spcAft>
            </a:pPr>
            <a:r>
              <a:rPr lang="en-US" dirty="0" smtClean="0"/>
              <a:t>Implement an Elastic Beanstalk application (microservice) for each resource that implements the relevant REST API.</a:t>
            </a:r>
          </a:p>
          <a:p>
            <a:pPr lvl="1">
              <a:lnSpc>
                <a:spcPct val="120000"/>
              </a:lnSpc>
              <a:spcBef>
                <a:spcPts val="0"/>
              </a:spcBef>
              <a:spcAft>
                <a:spcPts val="200"/>
              </a:spcAft>
            </a:pPr>
            <a:r>
              <a:rPr lang="en-US" dirty="0" smtClean="0"/>
              <a:t>Each microservice should support</a:t>
            </a:r>
          </a:p>
          <a:p>
            <a:pPr lvl="2">
              <a:lnSpc>
                <a:spcPct val="120000"/>
              </a:lnSpc>
              <a:spcBef>
                <a:spcPts val="0"/>
              </a:spcBef>
              <a:spcAft>
                <a:spcPts val="200"/>
              </a:spcAft>
            </a:pPr>
            <a:r>
              <a:rPr lang="en-US" dirty="0" smtClean="0"/>
              <a:t>GET and POST on resource, e.g. /Person</a:t>
            </a:r>
          </a:p>
          <a:p>
            <a:pPr lvl="2">
              <a:lnSpc>
                <a:spcPct val="120000"/>
              </a:lnSpc>
              <a:spcBef>
                <a:spcPts val="0"/>
              </a:spcBef>
              <a:spcAft>
                <a:spcPts val="200"/>
              </a:spcAft>
            </a:pPr>
            <a:r>
              <a:rPr lang="en-US" dirty="0" smtClean="0"/>
              <a:t>GET, PUT, DELETE on resource/id, e.g. /Person/dff9</a:t>
            </a:r>
          </a:p>
          <a:p>
            <a:pPr lvl="2">
              <a:lnSpc>
                <a:spcPct val="120000"/>
              </a:lnSpc>
              <a:spcBef>
                <a:spcPts val="0"/>
              </a:spcBef>
              <a:spcAft>
                <a:spcPts val="200"/>
              </a:spcAft>
            </a:pPr>
            <a:r>
              <a:rPr lang="en-US" dirty="0" smtClean="0"/>
              <a:t>Simple query, e.g. /</a:t>
            </a:r>
            <a:r>
              <a:rPr lang="en-US" dirty="0" err="1" smtClean="0"/>
              <a:t>Person?lastName</a:t>
            </a:r>
            <a:r>
              <a:rPr lang="en-US" dirty="0" smtClean="0"/>
              <a:t>=Ferguson</a:t>
            </a:r>
          </a:p>
          <a:p>
            <a:pPr lvl="2">
              <a:lnSpc>
                <a:spcPct val="120000"/>
              </a:lnSpc>
              <a:spcBef>
                <a:spcPts val="0"/>
              </a:spcBef>
              <a:spcAft>
                <a:spcPts val="200"/>
              </a:spcAft>
            </a:pPr>
            <a:r>
              <a:rPr lang="en-US" dirty="0" smtClean="0"/>
              <a:t>Pagination</a:t>
            </a:r>
          </a:p>
          <a:p>
            <a:pPr lvl="2">
              <a:lnSpc>
                <a:spcPct val="120000"/>
              </a:lnSpc>
              <a:spcBef>
                <a:spcPts val="0"/>
              </a:spcBef>
              <a:spcAft>
                <a:spcPts val="200"/>
              </a:spcAft>
            </a:pPr>
            <a:r>
              <a:rPr lang="en-US" b="1" dirty="0" smtClean="0">
                <a:solidFill>
                  <a:srgbClr val="FF0000"/>
                </a:solidFill>
              </a:rPr>
              <a:t>Relationship paths: /Person/dff9/address and /Addresses/</a:t>
            </a:r>
            <a:r>
              <a:rPr lang="en-US" b="1" dirty="0" err="1" smtClean="0">
                <a:solidFill>
                  <a:srgbClr val="FF0000"/>
                </a:solidFill>
              </a:rPr>
              <a:t>someID</a:t>
            </a:r>
            <a:r>
              <a:rPr lang="en-US" b="1" dirty="0" smtClean="0">
                <a:solidFill>
                  <a:srgbClr val="FF0000"/>
                </a:solidFill>
              </a:rPr>
              <a:t>/persons</a:t>
            </a:r>
          </a:p>
          <a:p>
            <a:pPr lvl="2">
              <a:lnSpc>
                <a:spcPct val="120000"/>
              </a:lnSpc>
              <a:spcBef>
                <a:spcPts val="0"/>
              </a:spcBef>
              <a:spcAft>
                <a:spcPts val="200"/>
              </a:spcAft>
            </a:pPr>
            <a:r>
              <a:rPr lang="en-US" dirty="0" smtClean="0"/>
              <a:t>HATEOAS links where appropriate.</a:t>
            </a:r>
          </a:p>
          <a:p>
            <a:pPr lvl="1">
              <a:lnSpc>
                <a:spcPct val="120000"/>
              </a:lnSpc>
              <a:spcBef>
                <a:spcPts val="0"/>
              </a:spcBef>
              <a:spcAft>
                <a:spcPts val="200"/>
              </a:spcAft>
            </a:pPr>
            <a:r>
              <a:rPr lang="en-US" dirty="0" smtClean="0"/>
              <a:t>Simple HTML/Angular demo UI.</a:t>
            </a:r>
          </a:p>
          <a:p>
            <a:pPr>
              <a:lnSpc>
                <a:spcPct val="120000"/>
              </a:lnSpc>
              <a:spcBef>
                <a:spcPts val="0"/>
              </a:spcBef>
              <a:spcAft>
                <a:spcPts val="200"/>
              </a:spcAft>
            </a:pPr>
            <a:r>
              <a:rPr lang="en-US" dirty="0" smtClean="0"/>
              <a:t>Due: 11:59 PM on 26-Sep-2017</a:t>
            </a:r>
          </a:p>
        </p:txBody>
      </p:sp>
      <p:sp>
        <p:nvSpPr>
          <p:cNvPr id="5" name="Rounded Rectangle 4"/>
          <p:cNvSpPr/>
          <p:nvPr/>
        </p:nvSpPr>
        <p:spPr>
          <a:xfrm>
            <a:off x="4690945" y="1134806"/>
            <a:ext cx="4200293" cy="1638129"/>
          </a:xfrm>
          <a:prstGeom prst="roundRect">
            <a:avLst/>
          </a:prstGeom>
          <a:solidFill>
            <a:srgbClr val="FF0000"/>
          </a:solidFill>
          <a:ln w="28575">
            <a:solidFill>
              <a:schemeClr val="bg2"/>
            </a:solidFill>
          </a:ln>
          <a:effectLst/>
        </p:spPr>
        <p:txBody>
          <a:bodyPr wrap="square" lIns="182880" tIns="137160" rIns="137160" bIns="137160" rtlCol="0" anchor="ctr">
            <a:noAutofit/>
          </a:bodyPr>
          <a:lstStyle/>
          <a:p>
            <a:pPr marL="342900" indent="-342900">
              <a:lnSpc>
                <a:spcPct val="90000"/>
              </a:lnSpc>
              <a:spcBef>
                <a:spcPts val="600"/>
              </a:spcBef>
              <a:spcAft>
                <a:spcPts val="0"/>
              </a:spcAft>
              <a:buFont typeface="Arial" charset="0"/>
              <a:buChar char="•"/>
            </a:pPr>
            <a:r>
              <a:rPr lang="en-US" sz="1600" dirty="0" smtClean="0">
                <a:solidFill>
                  <a:schemeClr val="tx2"/>
                </a:solidFill>
                <a:latin typeface="+mn-lt"/>
              </a:rPr>
              <a:t>How could this work?</a:t>
            </a:r>
          </a:p>
          <a:p>
            <a:pPr marL="342900" indent="-342900">
              <a:lnSpc>
                <a:spcPct val="90000"/>
              </a:lnSpc>
              <a:spcBef>
                <a:spcPts val="600"/>
              </a:spcBef>
              <a:spcAft>
                <a:spcPts val="0"/>
              </a:spcAft>
              <a:buFont typeface="Arial" charset="0"/>
              <a:buChar char="•"/>
            </a:pPr>
            <a:r>
              <a:rPr lang="en-US" sz="1600" dirty="0" smtClean="0">
                <a:solidFill>
                  <a:schemeClr val="tx2"/>
                </a:solidFill>
                <a:latin typeface="+mn-lt"/>
              </a:rPr>
              <a:t>There are two distinct </a:t>
            </a:r>
            <a:r>
              <a:rPr lang="en-US" sz="1600" dirty="0" err="1" smtClean="0">
                <a:solidFill>
                  <a:schemeClr val="tx2"/>
                </a:solidFill>
                <a:latin typeface="+mn-lt"/>
              </a:rPr>
              <a:t>microservices</a:t>
            </a:r>
            <a:r>
              <a:rPr lang="en-US" sz="1600" dirty="0" smtClean="0">
                <a:solidFill>
                  <a:schemeClr val="tx2"/>
                </a:solidFill>
                <a:latin typeface="+mn-lt"/>
              </a:rPr>
              <a:t>,</a:t>
            </a:r>
            <a:br>
              <a:rPr lang="en-US" sz="1600" dirty="0" smtClean="0">
                <a:solidFill>
                  <a:schemeClr val="tx2"/>
                </a:solidFill>
                <a:latin typeface="+mn-lt"/>
              </a:rPr>
            </a:br>
            <a:r>
              <a:rPr lang="en-US" sz="1600" dirty="0" smtClean="0">
                <a:solidFill>
                  <a:schemeClr val="tx2"/>
                </a:solidFill>
                <a:latin typeface="+mn-lt"/>
              </a:rPr>
              <a:t>but these URLs reference both.</a:t>
            </a:r>
          </a:p>
        </p:txBody>
      </p:sp>
      <p:cxnSp>
        <p:nvCxnSpPr>
          <p:cNvPr id="7" name="Straight Arrow Connector 6"/>
          <p:cNvCxnSpPr>
            <a:stCxn id="5" idx="1"/>
          </p:cNvCxnSpPr>
          <p:nvPr/>
        </p:nvCxnSpPr>
        <p:spPr>
          <a:xfrm flipH="1" flipV="1">
            <a:off x="2438401" y="1092821"/>
            <a:ext cx="2252544" cy="86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1"/>
          </p:cNvCxnSpPr>
          <p:nvPr/>
        </p:nvCxnSpPr>
        <p:spPr>
          <a:xfrm flipH="1">
            <a:off x="3687339" y="1953871"/>
            <a:ext cx="1003606" cy="156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061737"/>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 Model</a:t>
            </a:r>
            <a:endParaRPr lang="en-US" dirty="0"/>
          </a:p>
        </p:txBody>
      </p:sp>
      <p:pic>
        <p:nvPicPr>
          <p:cNvPr id="3" name="Picture 2"/>
          <p:cNvPicPr>
            <a:picLocks noChangeAspect="1"/>
          </p:cNvPicPr>
          <p:nvPr/>
        </p:nvPicPr>
        <p:blipFill>
          <a:blip r:embed="rId2"/>
          <a:stretch>
            <a:fillRect/>
          </a:stretch>
        </p:blipFill>
        <p:spPr>
          <a:xfrm>
            <a:off x="673396" y="520175"/>
            <a:ext cx="6869341" cy="4297259"/>
          </a:xfrm>
          <a:prstGeom prst="rect">
            <a:avLst/>
          </a:prstGeom>
        </p:spPr>
      </p:pic>
      <p:sp>
        <p:nvSpPr>
          <p:cNvPr id="4" name="Rounded Rectangle 3"/>
          <p:cNvSpPr/>
          <p:nvPr/>
        </p:nvSpPr>
        <p:spPr>
          <a:xfrm>
            <a:off x="5345151" y="81776"/>
            <a:ext cx="3501483" cy="646770"/>
          </a:xfrm>
          <a:prstGeom prst="roundRect">
            <a:avLst/>
          </a:prstGeom>
          <a:solidFill>
            <a:srgbClr val="7030A0"/>
          </a:solidFill>
          <a:ln w="3810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smtClean="0">
                <a:solidFill>
                  <a:srgbClr val="FFFF00"/>
                </a:solidFill>
              </a:rPr>
              <a:t>“Why is this thus, and what is the reason for this thus-ness?”</a:t>
            </a:r>
            <a:endParaRPr lang="en-US" sz="1400" dirty="0">
              <a:solidFill>
                <a:srgbClr val="FFFF00"/>
              </a:solidFill>
            </a:endParaRPr>
          </a:p>
        </p:txBody>
      </p:sp>
      <p:sp>
        <p:nvSpPr>
          <p:cNvPr id="5" name="Rounded Rectangle 4"/>
          <p:cNvSpPr/>
          <p:nvPr/>
        </p:nvSpPr>
        <p:spPr>
          <a:xfrm>
            <a:off x="4806176" y="1252654"/>
            <a:ext cx="189571" cy="375424"/>
          </a:xfrm>
          <a:prstGeom prst="roundRect">
            <a:avLst/>
          </a:prstGeom>
          <a:noFill/>
          <a:ln w="38100">
            <a:solidFill>
              <a:srgbClr val="7030A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6"/>
          <p:cNvCxnSpPr/>
          <p:nvPr/>
        </p:nvCxnSpPr>
        <p:spPr>
          <a:xfrm flipH="1">
            <a:off x="4995747" y="728546"/>
            <a:ext cx="936702" cy="713678"/>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256495"/>
      </p:ext>
    </p:extLst>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71959" y="390071"/>
            <a:ext cx="5887794" cy="2352518"/>
          </a:xfrm>
          <a:prstGeom prst="rect">
            <a:avLst/>
          </a:prstGeom>
        </p:spPr>
      </p:pic>
      <p:sp>
        <p:nvSpPr>
          <p:cNvPr id="2" name="Title 1"/>
          <p:cNvSpPr>
            <a:spLocks noGrp="1"/>
          </p:cNvSpPr>
          <p:nvPr>
            <p:ph type="title"/>
          </p:nvPr>
        </p:nvSpPr>
        <p:spPr>
          <a:solidFill>
            <a:schemeClr val="tx2"/>
          </a:solidFill>
        </p:spPr>
        <p:txBody>
          <a:bodyPr/>
          <a:lstStyle/>
          <a:p>
            <a:r>
              <a:rPr lang="en-US" dirty="0" smtClean="0"/>
              <a:t>Microservice </a:t>
            </a:r>
            <a:r>
              <a:rPr lang="mr-IN" dirty="0" smtClean="0"/>
              <a:t>–</a:t>
            </a:r>
            <a:r>
              <a:rPr lang="en-US" dirty="0" smtClean="0"/>
              <a:t> Microservice Interactions</a:t>
            </a:r>
            <a:endParaRPr lang="en-US" dirty="0"/>
          </a:p>
        </p:txBody>
      </p:sp>
      <p:sp>
        <p:nvSpPr>
          <p:cNvPr id="3" name="Content Placeholder 2"/>
          <p:cNvSpPr>
            <a:spLocks noGrp="1"/>
          </p:cNvSpPr>
          <p:nvPr>
            <p:ph sz="half" idx="1"/>
          </p:nvPr>
        </p:nvSpPr>
        <p:spPr>
          <a:xfrm>
            <a:off x="457200" y="2742590"/>
            <a:ext cx="8267140" cy="1772654"/>
          </a:xfrm>
        </p:spPr>
        <p:txBody>
          <a:bodyPr>
            <a:normAutofit lnSpcReduction="10000"/>
          </a:bodyPr>
          <a:lstStyle/>
          <a:p>
            <a:r>
              <a:rPr lang="en-US" sz="1600" dirty="0" smtClean="0"/>
              <a:t>Microservices interact to process methods/operations.</a:t>
            </a:r>
          </a:p>
          <a:p>
            <a:r>
              <a:rPr lang="en-US" sz="1600" dirty="0" smtClean="0"/>
              <a:t>These two examples are relatively simple. For example,</a:t>
            </a:r>
            <a:r>
              <a:rPr lang="en-US" sz="1600" dirty="0"/>
              <a:t> </a:t>
            </a:r>
            <a:r>
              <a:rPr lang="en-US" sz="1600" dirty="0" smtClean="0"/>
              <a:t>GET /person/1234/address</a:t>
            </a:r>
          </a:p>
          <a:p>
            <a:pPr lvl="2"/>
            <a:r>
              <a:rPr lang="en-US" sz="1200" dirty="0" smtClean="0"/>
              <a:t>Command/call to retrieve /person/1234 via local BO/DO.</a:t>
            </a:r>
          </a:p>
          <a:p>
            <a:pPr lvl="2"/>
            <a:r>
              <a:rPr lang="en-US" sz="1200" dirty="0" smtClean="0"/>
              <a:t>Access address link.</a:t>
            </a:r>
          </a:p>
          <a:p>
            <a:pPr lvl="2"/>
            <a:r>
              <a:rPr lang="en-US" sz="1200" dirty="0" smtClean="0"/>
              <a:t>Command/call to “GET” on address link via Proxy</a:t>
            </a:r>
          </a:p>
          <a:p>
            <a:pPr lvl="2"/>
            <a:r>
              <a:rPr lang="en-US" sz="1200" dirty="0" smtClean="0"/>
              <a:t>Return requested information</a:t>
            </a:r>
          </a:p>
          <a:p>
            <a:pPr marL="350837" lvl="1" indent="0">
              <a:buNone/>
            </a:pPr>
            <a:r>
              <a:rPr lang="en-US" dirty="0" smtClean="0"/>
              <a:t>Which is basically the same approach as implementing in the UI.</a:t>
            </a:r>
            <a:endParaRPr lang="en-US" dirty="0"/>
          </a:p>
        </p:txBody>
      </p:sp>
    </p:spTree>
    <p:extLst>
      <p:ext uri="{BB962C8B-B14F-4D97-AF65-F5344CB8AC3E}">
        <p14:creationId xmlns:p14="http://schemas.microsoft.com/office/powerpoint/2010/main" val="1966319203"/>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/Person/1234/address</a:t>
            </a:r>
            <a:endParaRPr lang="en-US" dirty="0"/>
          </a:p>
        </p:txBody>
      </p:sp>
      <p:pic>
        <p:nvPicPr>
          <p:cNvPr id="3" name="Picture 2"/>
          <p:cNvPicPr>
            <a:picLocks noChangeAspect="1"/>
          </p:cNvPicPr>
          <p:nvPr/>
        </p:nvPicPr>
        <p:blipFill>
          <a:blip r:embed="rId2"/>
          <a:stretch>
            <a:fillRect/>
          </a:stretch>
        </p:blipFill>
        <p:spPr>
          <a:xfrm>
            <a:off x="847492" y="644465"/>
            <a:ext cx="6918075" cy="4223971"/>
          </a:xfrm>
          <a:prstGeom prst="rect">
            <a:avLst/>
          </a:prstGeom>
        </p:spPr>
      </p:pic>
    </p:spTree>
    <p:extLst>
      <p:ext uri="{BB962C8B-B14F-4D97-AF65-F5344CB8AC3E}">
        <p14:creationId xmlns:p14="http://schemas.microsoft.com/office/powerpoint/2010/main" val="2124716974"/>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/Person/1234/address</a:t>
            </a:r>
            <a:endParaRPr lang="en-US" dirty="0"/>
          </a:p>
        </p:txBody>
      </p:sp>
      <p:pic>
        <p:nvPicPr>
          <p:cNvPr id="3" name="Picture 2"/>
          <p:cNvPicPr>
            <a:picLocks noChangeAspect="1"/>
          </p:cNvPicPr>
          <p:nvPr/>
        </p:nvPicPr>
        <p:blipFill>
          <a:blip r:embed="rId2"/>
          <a:stretch>
            <a:fillRect/>
          </a:stretch>
        </p:blipFill>
        <p:spPr>
          <a:xfrm>
            <a:off x="847492" y="644465"/>
            <a:ext cx="6918075" cy="4223971"/>
          </a:xfrm>
          <a:prstGeom prst="rect">
            <a:avLst/>
          </a:prstGeom>
        </p:spPr>
      </p:pic>
      <p:sp>
        <p:nvSpPr>
          <p:cNvPr id="4" name="Rounded Rectangle 3"/>
          <p:cNvSpPr/>
          <p:nvPr/>
        </p:nvSpPr>
        <p:spPr>
          <a:xfrm>
            <a:off x="1241502" y="1405054"/>
            <a:ext cx="6341327" cy="2601951"/>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000" dirty="0" smtClean="0">
                <a:solidFill>
                  <a:srgbClr val="FFFF00"/>
                </a:solidFill>
              </a:rPr>
              <a:t>/addresses/4567/person is similar but simpler</a:t>
            </a:r>
          </a:p>
          <a:p>
            <a:pPr marL="342900" indent="-342900">
              <a:buFont typeface="Arial" charset="0"/>
              <a:buChar char="•"/>
            </a:pPr>
            <a:r>
              <a:rPr lang="en-US" sz="1600" dirty="0" smtClean="0">
                <a:solidFill>
                  <a:srgbClr val="FFFF00"/>
                </a:solidFill>
              </a:rPr>
              <a:t>Do not need to retrieve Address 4567</a:t>
            </a:r>
          </a:p>
          <a:p>
            <a:pPr marL="342900" indent="-342900">
              <a:buFont typeface="Arial" charset="0"/>
              <a:buChar char="•"/>
            </a:pPr>
            <a:r>
              <a:rPr lang="en-US" sz="1600" dirty="0" smtClean="0">
                <a:solidFill>
                  <a:srgbClr val="FFFF00"/>
                </a:solidFill>
              </a:rPr>
              <a:t>Simply</a:t>
            </a:r>
          </a:p>
          <a:p>
            <a:pPr marL="800100" lvl="1" indent="-342900">
              <a:buFont typeface="Arial" charset="0"/>
              <a:buChar char="•"/>
            </a:pPr>
            <a:r>
              <a:rPr lang="en-US" sz="1600" dirty="0">
                <a:solidFill>
                  <a:srgbClr val="FFFF00"/>
                </a:solidFill>
              </a:rPr>
              <a:t>I</a:t>
            </a:r>
            <a:r>
              <a:rPr lang="en-US" sz="1600" dirty="0" smtClean="0">
                <a:solidFill>
                  <a:srgbClr val="FFFF00"/>
                </a:solidFill>
              </a:rPr>
              <a:t>nvoke the Person proxy specifying</a:t>
            </a:r>
          </a:p>
          <a:p>
            <a:pPr marL="800100" lvl="1" indent="-342900">
              <a:buFont typeface="Arial" charset="0"/>
              <a:buChar char="•"/>
            </a:pPr>
            <a:r>
              <a:rPr lang="en-US" sz="1600" dirty="0" smtClean="0">
                <a:solidFill>
                  <a:srgbClr val="FFFF00"/>
                </a:solidFill>
              </a:rPr>
              <a:t>/</a:t>
            </a:r>
            <a:r>
              <a:rPr lang="en-US" sz="1600" dirty="0" err="1" smtClean="0">
                <a:solidFill>
                  <a:srgbClr val="FFFF00"/>
                </a:solidFill>
              </a:rPr>
              <a:t>person?address</a:t>
            </a:r>
            <a:r>
              <a:rPr lang="en-US" sz="1600" dirty="0" smtClean="0">
                <a:solidFill>
                  <a:srgbClr val="FFFF00"/>
                </a:solidFill>
              </a:rPr>
              <a:t>=4567</a:t>
            </a:r>
          </a:p>
          <a:p>
            <a:pPr marL="800100" lvl="1" indent="-342900">
              <a:buFont typeface="Arial" charset="0"/>
              <a:buChar char="•"/>
            </a:pPr>
            <a:endParaRPr lang="en-US" sz="1600" dirty="0">
              <a:solidFill>
                <a:srgbClr val="FFFF00"/>
              </a:solidFill>
            </a:endParaRPr>
          </a:p>
          <a:p>
            <a:pPr marL="342900" indent="-342900">
              <a:buFont typeface="Arial" charset="0"/>
              <a:buChar char="•"/>
            </a:pPr>
            <a:r>
              <a:rPr lang="en-US" sz="1600" dirty="0" smtClean="0">
                <a:solidFill>
                  <a:srgbClr val="FFFF00"/>
                </a:solidFill>
              </a:rPr>
              <a:t>Several options for how you handle a property that is both</a:t>
            </a:r>
          </a:p>
          <a:p>
            <a:pPr marL="800100" lvl="1" indent="-342900">
              <a:buFont typeface="Arial" charset="0"/>
              <a:buChar char="•"/>
            </a:pPr>
            <a:r>
              <a:rPr lang="en-US" sz="1600" dirty="0" smtClean="0">
                <a:solidFill>
                  <a:srgbClr val="FFFF00"/>
                </a:solidFill>
              </a:rPr>
              <a:t>A value</a:t>
            </a:r>
          </a:p>
          <a:p>
            <a:pPr marL="800100" lvl="1" indent="-342900">
              <a:buFont typeface="Arial" charset="0"/>
              <a:buChar char="•"/>
            </a:pPr>
            <a:r>
              <a:rPr lang="en-US" sz="1600" dirty="0" smtClean="0">
                <a:solidFill>
                  <a:srgbClr val="FFFF00"/>
                </a:solidFill>
              </a:rPr>
              <a:t>A link</a:t>
            </a:r>
            <a:endParaRPr lang="en-US" sz="1600" dirty="0">
              <a:solidFill>
                <a:srgbClr val="FFFF00"/>
              </a:solidFill>
            </a:endParaRPr>
          </a:p>
        </p:txBody>
      </p:sp>
    </p:spTree>
    <p:extLst>
      <p:ext uri="{BB962C8B-B14F-4D97-AF65-F5344CB8AC3E}">
        <p14:creationId xmlns:p14="http://schemas.microsoft.com/office/powerpoint/2010/main" val="1790040390"/>
      </p:ext>
    </p:extLst>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Path</a:t>
            </a:r>
            <a:br>
              <a:rPr lang="en-US" dirty="0" smtClean="0"/>
            </a:br>
            <a:r>
              <a:rPr lang="en-US" dirty="0" smtClean="0"/>
              <a:t>Summary</a:t>
            </a:r>
            <a:endParaRPr lang="en-US" dirty="0"/>
          </a:p>
        </p:txBody>
      </p:sp>
    </p:spTree>
    <p:extLst>
      <p:ext uri="{BB962C8B-B14F-4D97-AF65-F5344CB8AC3E}">
        <p14:creationId xmlns:p14="http://schemas.microsoft.com/office/powerpoint/2010/main" val="998086826"/>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Summary</a:t>
            </a:r>
            <a:endParaRPr lang="en-US" dirty="0"/>
          </a:p>
        </p:txBody>
      </p:sp>
      <p:sp>
        <p:nvSpPr>
          <p:cNvPr id="3" name="Content Placeholder 2"/>
          <p:cNvSpPr>
            <a:spLocks noGrp="1"/>
          </p:cNvSpPr>
          <p:nvPr>
            <p:ph sz="half" idx="1"/>
          </p:nvPr>
        </p:nvSpPr>
        <p:spPr>
          <a:xfrm>
            <a:off x="457200" y="877229"/>
            <a:ext cx="8267140" cy="3638015"/>
          </a:xfrm>
        </p:spPr>
        <p:txBody>
          <a:bodyPr>
            <a:normAutofit fontScale="92500" lnSpcReduction="10000"/>
          </a:bodyPr>
          <a:lstStyle/>
          <a:p>
            <a:r>
              <a:rPr lang="en-US" dirty="0" smtClean="0"/>
              <a:t>The slides express the concepts in very systematic terms</a:t>
            </a:r>
          </a:p>
          <a:p>
            <a:pPr lvl="1"/>
            <a:r>
              <a:rPr lang="en-US" dirty="0" smtClean="0"/>
              <a:t>Path Router</a:t>
            </a:r>
          </a:p>
          <a:p>
            <a:pPr lvl="1"/>
            <a:r>
              <a:rPr lang="en-US" dirty="0" smtClean="0"/>
              <a:t>Command/Task</a:t>
            </a:r>
          </a:p>
          <a:p>
            <a:pPr lvl="1"/>
            <a:r>
              <a:rPr lang="en-US" dirty="0" smtClean="0"/>
              <a:t>BO, DO</a:t>
            </a:r>
          </a:p>
          <a:p>
            <a:pPr lvl="1"/>
            <a:r>
              <a:rPr lang="en-US" dirty="0"/>
              <a:t>e</a:t>
            </a:r>
            <a:r>
              <a:rPr lang="en-US" dirty="0" smtClean="0"/>
              <a:t>tc.</a:t>
            </a:r>
          </a:p>
          <a:p>
            <a:r>
              <a:rPr lang="en-US" dirty="0" smtClean="0"/>
              <a:t>There are frameworks and models that are very rigorous about the concepts, but much/most of the time you</a:t>
            </a:r>
          </a:p>
          <a:p>
            <a:pPr lvl="1"/>
            <a:r>
              <a:rPr lang="en-US" dirty="0" smtClean="0"/>
              <a:t>Think with the concept in your mind.</a:t>
            </a:r>
          </a:p>
          <a:p>
            <a:pPr lvl="1"/>
            <a:r>
              <a:rPr lang="en-US" dirty="0" smtClean="0"/>
              <a:t>Implement in relatively simple code.</a:t>
            </a:r>
          </a:p>
          <a:p>
            <a:r>
              <a:rPr lang="en-US" dirty="0" smtClean="0"/>
              <a:t>The key takeaways are:</a:t>
            </a:r>
          </a:p>
          <a:p>
            <a:pPr lvl="1"/>
            <a:r>
              <a:rPr lang="en-US" dirty="0" smtClean="0"/>
              <a:t>REST API users expect to be able to follow paths.</a:t>
            </a:r>
          </a:p>
          <a:p>
            <a:pPr lvl="1"/>
            <a:r>
              <a:rPr lang="en-US" dirty="0" smtClean="0"/>
              <a:t>Microservices interact to implement operations.</a:t>
            </a:r>
          </a:p>
          <a:p>
            <a:pPr lvl="1"/>
            <a:r>
              <a:rPr lang="en-US" dirty="0" smtClean="0"/>
              <a:t>Microservice implementation needs to implement mapping paths to specific code.</a:t>
            </a:r>
            <a:endParaRPr lang="en-US" dirty="0"/>
          </a:p>
        </p:txBody>
      </p:sp>
    </p:spTree>
    <p:extLst>
      <p:ext uri="{BB962C8B-B14F-4D97-AF65-F5344CB8AC3E}">
        <p14:creationId xmlns:p14="http://schemas.microsoft.com/office/powerpoint/2010/main" val="1497824230"/>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400" dirty="0" err="1" smtClean="0"/>
              <a:t>Idempotency</a:t>
            </a:r>
            <a:r>
              <a:rPr lang="en-US" sz="2400" dirty="0"/>
              <a:t/>
            </a:r>
            <a:br>
              <a:rPr lang="en-US" sz="2400" dirty="0"/>
            </a:br>
            <a:r>
              <a:rPr lang="en-US" sz="2400" dirty="0" smtClean="0"/>
              <a:t/>
            </a:r>
            <a:br>
              <a:rPr lang="en-US" sz="2400" dirty="0" smtClean="0"/>
            </a:br>
            <a:r>
              <a:rPr lang="en-US" sz="2400" dirty="0" smtClean="0"/>
              <a:t>Safe Methods</a:t>
            </a:r>
            <a:br>
              <a:rPr lang="en-US" sz="2400" dirty="0" smtClean="0"/>
            </a:br>
            <a:r>
              <a:rPr lang="en-US" sz="2400" dirty="0" smtClean="0"/>
              <a:t/>
            </a:r>
            <a:br>
              <a:rPr lang="en-US" sz="2400" dirty="0" smtClean="0"/>
            </a:br>
            <a:r>
              <a:rPr lang="en-US" sz="2400" dirty="0" smtClean="0"/>
              <a:t>Conditional Execution</a:t>
            </a:r>
            <a:endParaRPr lang="en-US" sz="2400" dirty="0"/>
          </a:p>
        </p:txBody>
      </p:sp>
    </p:spTree>
    <p:extLst>
      <p:ext uri="{BB962C8B-B14F-4D97-AF65-F5344CB8AC3E}">
        <p14:creationId xmlns:p14="http://schemas.microsoft.com/office/powerpoint/2010/main" val="1914476653"/>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Idempotent</a:t>
            </a:r>
            <a:br>
              <a:rPr lang="en-US" dirty="0" smtClean="0"/>
            </a:br>
            <a:r>
              <a:rPr lang="en-US" dirty="0" smtClean="0"/>
              <a:t>Safe</a:t>
            </a:r>
            <a:endParaRPr lang="en-US" dirty="0"/>
          </a:p>
        </p:txBody>
      </p:sp>
    </p:spTree>
    <p:extLst>
      <p:ext uri="{BB962C8B-B14F-4D97-AF65-F5344CB8AC3E}">
        <p14:creationId xmlns:p14="http://schemas.microsoft.com/office/powerpoint/2010/main" val="1590040198"/>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and Server Must Plan for Call Failure</a:t>
            </a:r>
            <a:endParaRPr lang="en-US" dirty="0"/>
          </a:p>
        </p:txBody>
      </p:sp>
      <p:pic>
        <p:nvPicPr>
          <p:cNvPr id="3" name="Picture 2"/>
          <p:cNvPicPr>
            <a:picLocks noChangeAspect="1"/>
          </p:cNvPicPr>
          <p:nvPr/>
        </p:nvPicPr>
        <p:blipFill>
          <a:blip r:embed="rId2"/>
          <a:stretch>
            <a:fillRect/>
          </a:stretch>
        </p:blipFill>
        <p:spPr>
          <a:xfrm>
            <a:off x="940883" y="583970"/>
            <a:ext cx="5700816" cy="4054498"/>
          </a:xfrm>
          <a:prstGeom prst="rect">
            <a:avLst/>
          </a:prstGeom>
        </p:spPr>
      </p:pic>
      <p:sp>
        <p:nvSpPr>
          <p:cNvPr id="4" name="Rectangle 3"/>
          <p:cNvSpPr/>
          <p:nvPr/>
        </p:nvSpPr>
        <p:spPr>
          <a:xfrm>
            <a:off x="2293435" y="4511510"/>
            <a:ext cx="6248400" cy="253916"/>
          </a:xfrm>
          <a:prstGeom prst="rect">
            <a:avLst/>
          </a:prstGeom>
        </p:spPr>
        <p:txBody>
          <a:bodyPr wrap="square">
            <a:spAutoFit/>
          </a:bodyPr>
          <a:lstStyle/>
          <a:p>
            <a:r>
              <a:rPr lang="en-US" sz="1050" dirty="0"/>
              <a:t>https://</a:t>
            </a:r>
            <a:r>
              <a:rPr lang="en-US" sz="1050" dirty="0" err="1"/>
              <a:t>www.safaribooksonline.com</a:t>
            </a:r>
            <a:r>
              <a:rPr lang="en-US" sz="1050" dirty="0"/>
              <a:t>/library/view/restful-web-services/9780596809140/ch01s04.html</a:t>
            </a:r>
          </a:p>
        </p:txBody>
      </p:sp>
    </p:spTree>
    <p:extLst>
      <p:ext uri="{BB962C8B-B14F-4D97-AF65-F5344CB8AC3E}">
        <p14:creationId xmlns:p14="http://schemas.microsoft.com/office/powerpoint/2010/main" val="206567621"/>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720197"/>
          </a:xfrm>
        </p:spPr>
        <p:txBody>
          <a:bodyPr/>
          <a:lstStyle/>
          <a:p>
            <a:r>
              <a:rPr lang="en-US" dirty="0" smtClean="0"/>
              <a:t>Some Diagrams</a:t>
            </a:r>
            <a:br>
              <a:rPr lang="en-US" dirty="0" smtClean="0"/>
            </a:br>
            <a:r>
              <a:rPr lang="en-US" sz="2000" dirty="0" smtClean="0"/>
              <a:t>http</a:t>
            </a:r>
            <a:r>
              <a:rPr lang="en-US" sz="2000" dirty="0"/>
              <a:t>://www.agilemodeling.com/essays/umlDiagrams.htm</a:t>
            </a:r>
          </a:p>
        </p:txBody>
      </p:sp>
      <p:grpSp>
        <p:nvGrpSpPr>
          <p:cNvPr id="11" name="Group 10"/>
          <p:cNvGrpSpPr/>
          <p:nvPr/>
        </p:nvGrpSpPr>
        <p:grpSpPr>
          <a:xfrm>
            <a:off x="685801" y="872424"/>
            <a:ext cx="7198974" cy="3595518"/>
            <a:chOff x="685801" y="793176"/>
            <a:chExt cx="7198974" cy="3595518"/>
          </a:xfrm>
        </p:grpSpPr>
        <p:pic>
          <p:nvPicPr>
            <p:cNvPr id="3" name="Picture 2"/>
            <p:cNvPicPr>
              <a:picLocks noChangeAspect="1"/>
            </p:cNvPicPr>
            <p:nvPr/>
          </p:nvPicPr>
          <p:blipFill>
            <a:blip r:embed="rId2"/>
            <a:stretch>
              <a:fillRect/>
            </a:stretch>
          </p:blipFill>
          <p:spPr>
            <a:xfrm>
              <a:off x="685801" y="793176"/>
              <a:ext cx="7198974" cy="3595518"/>
            </a:xfrm>
            <a:prstGeom prst="rect">
              <a:avLst/>
            </a:prstGeom>
          </p:spPr>
        </p:pic>
        <p:sp>
          <p:nvSpPr>
            <p:cNvPr id="4" name="Rectangle 3"/>
            <p:cNvSpPr/>
            <p:nvPr/>
          </p:nvSpPr>
          <p:spPr>
            <a:xfrm>
              <a:off x="1859280"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ectangle 4"/>
            <p:cNvSpPr/>
            <p:nvPr/>
          </p:nvSpPr>
          <p:spPr>
            <a:xfrm>
              <a:off x="800101"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4724400" y="3340608"/>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2389632" y="2732414"/>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5230368" y="3927230"/>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6803136" y="2141102"/>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0" name="Rectangle 9"/>
            <p:cNvSpPr/>
            <p:nvPr/>
          </p:nvSpPr>
          <p:spPr>
            <a:xfrm>
              <a:off x="4724400" y="2146843"/>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Tree>
    <p:extLst>
      <p:ext uri="{BB962C8B-B14F-4D97-AF65-F5344CB8AC3E}">
        <p14:creationId xmlns:p14="http://schemas.microsoft.com/office/powerpoint/2010/main" val="1419744042"/>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Idempotent and Safe</a:t>
            </a:r>
            <a:endParaRPr lang="en-US" dirty="0"/>
          </a:p>
        </p:txBody>
      </p:sp>
      <p:sp>
        <p:nvSpPr>
          <p:cNvPr id="3" name="Content Placeholder 2"/>
          <p:cNvSpPr>
            <a:spLocks noGrp="1"/>
          </p:cNvSpPr>
          <p:nvPr>
            <p:ph sz="half" idx="1"/>
          </p:nvPr>
        </p:nvSpPr>
        <p:spPr>
          <a:xfrm>
            <a:off x="4542263" y="260195"/>
            <a:ext cx="4311805" cy="4255049"/>
          </a:xfrm>
        </p:spPr>
        <p:txBody>
          <a:bodyPr>
            <a:normAutofit fontScale="62500" lnSpcReduction="20000"/>
          </a:bodyPr>
          <a:lstStyle/>
          <a:p>
            <a:pPr marL="0" indent="0">
              <a:lnSpc>
                <a:spcPct val="120000"/>
              </a:lnSpc>
              <a:spcBef>
                <a:spcPts val="0"/>
              </a:spcBef>
              <a:buNone/>
            </a:pPr>
            <a:r>
              <a:rPr lang="en-US" sz="2000" b="1" dirty="0" smtClean="0"/>
              <a:t>“</a:t>
            </a:r>
            <a:r>
              <a:rPr lang="en-US" sz="2000" b="1" dirty="0" err="1" smtClean="0"/>
              <a:t>Idempotence</a:t>
            </a:r>
            <a:r>
              <a:rPr lang="en-US" sz="2000" dirty="0"/>
              <a:t> </a:t>
            </a:r>
            <a:r>
              <a:rPr lang="en-US" sz="2000" dirty="0" smtClean="0"/>
              <a:t>is </a:t>
            </a:r>
            <a:r>
              <a:rPr lang="en-US" sz="2000" dirty="0"/>
              <a:t>the property of certain </a:t>
            </a:r>
            <a:r>
              <a:rPr lang="en-US" sz="2000" dirty="0">
                <a:hlinkClick r:id="rId2" tooltip="Operation (mathematics)"/>
              </a:rPr>
              <a:t>operations</a:t>
            </a:r>
            <a:r>
              <a:rPr lang="en-US" sz="2000" dirty="0"/>
              <a:t> in </a:t>
            </a:r>
            <a:r>
              <a:rPr lang="en-US" sz="2000" dirty="0">
                <a:hlinkClick r:id="rId3" tooltip="Mathematics"/>
              </a:rPr>
              <a:t>mathematics</a:t>
            </a:r>
            <a:r>
              <a:rPr lang="en-US" sz="2000" dirty="0"/>
              <a:t> </a:t>
            </a:r>
            <a:r>
              <a:rPr lang="en-US" sz="2000" dirty="0" smtClean="0"/>
              <a:t>and</a:t>
            </a:r>
            <a:br>
              <a:rPr lang="en-US" sz="2000" dirty="0" smtClean="0"/>
            </a:br>
            <a:r>
              <a:rPr lang="en-US" sz="2000" dirty="0" smtClean="0">
                <a:hlinkClick r:id="rId4" tooltip="Computer science"/>
              </a:rPr>
              <a:t>computer </a:t>
            </a:r>
            <a:r>
              <a:rPr lang="en-US" sz="2000" dirty="0">
                <a:hlinkClick r:id="rId4" tooltip="Computer science"/>
              </a:rPr>
              <a:t>science</a:t>
            </a:r>
            <a:r>
              <a:rPr lang="en-US" sz="2000" dirty="0"/>
              <a:t> that they can be applied multiple times without changing the result beyond the initial application</a:t>
            </a:r>
            <a:r>
              <a:rPr lang="en-US" sz="2000" dirty="0" smtClean="0"/>
              <a:t>.”</a:t>
            </a:r>
            <a:r>
              <a:rPr lang="en-US" sz="2000" dirty="0"/>
              <a:t> </a:t>
            </a:r>
            <a:r>
              <a:rPr lang="en-US" sz="2000" dirty="0" smtClean="0"/>
              <a:t>(Wikipedia)</a:t>
            </a:r>
            <a:br>
              <a:rPr lang="en-US" sz="2000" dirty="0" smtClean="0"/>
            </a:br>
            <a:endParaRPr lang="en-US" sz="2000" dirty="0" smtClean="0"/>
          </a:p>
          <a:p>
            <a:pPr marL="0" indent="0">
              <a:buNone/>
            </a:pPr>
            <a:r>
              <a:rPr lang="en-US" sz="2000" dirty="0" smtClean="0"/>
              <a:t>“In </a:t>
            </a:r>
            <a:r>
              <a:rPr lang="en-US" sz="2000" dirty="0"/>
              <a:t>particular, the convention has been established that the GET and HEAD methods SHOULD NOT have the significance of taking an action other than retrieval. These methods ought to be considered "safe". This allows user agents to represent other methods, such as POST, PUT and DELETE, in a special way, so that the user is made aware of the fact that a possibly unsafe action is being requested.</a:t>
            </a:r>
          </a:p>
          <a:p>
            <a:pPr marL="0" indent="0">
              <a:buNone/>
            </a:pPr>
            <a:r>
              <a:rPr lang="en-US" sz="2000" dirty="0"/>
              <a:t>Naturally, it is not possible to ensure that the server does not generate side-effects as a result of performing a GET request; in fact, some dynamic resources consider that a feature. The important distinction here is that the user did not request the side-effects, so therefore cannot be held accountable </a:t>
            </a:r>
            <a:r>
              <a:rPr lang="en-US" sz="2000" dirty="0" smtClean="0"/>
              <a:t>for </a:t>
            </a:r>
            <a:r>
              <a:rPr lang="en-US" sz="2000" dirty="0"/>
              <a:t>them.”</a:t>
            </a:r>
            <a:br>
              <a:rPr lang="en-US" sz="2000" dirty="0"/>
            </a:br>
            <a:r>
              <a:rPr lang="en-US" sz="1400" dirty="0"/>
              <a:t> https://www.w3.org/Protocols/rfc2616/rfc2616-sec9.html</a:t>
            </a:r>
          </a:p>
        </p:txBody>
      </p:sp>
      <p:pic>
        <p:nvPicPr>
          <p:cNvPr id="4" name="Picture 3"/>
          <p:cNvPicPr>
            <a:picLocks noChangeAspect="1"/>
          </p:cNvPicPr>
          <p:nvPr/>
        </p:nvPicPr>
        <p:blipFill>
          <a:blip r:embed="rId5"/>
          <a:stretch>
            <a:fillRect/>
          </a:stretch>
        </p:blipFill>
        <p:spPr>
          <a:xfrm>
            <a:off x="425904" y="706243"/>
            <a:ext cx="3738175" cy="3903581"/>
          </a:xfrm>
          <a:prstGeom prst="rect">
            <a:avLst/>
          </a:prstGeom>
        </p:spPr>
      </p:pic>
      <p:sp>
        <p:nvSpPr>
          <p:cNvPr id="5" name="Rectangle 4"/>
          <p:cNvSpPr/>
          <p:nvPr/>
        </p:nvSpPr>
        <p:spPr>
          <a:xfrm>
            <a:off x="315953" y="4455047"/>
            <a:ext cx="6248400" cy="200055"/>
          </a:xfrm>
          <a:prstGeom prst="rect">
            <a:avLst/>
          </a:prstGeom>
        </p:spPr>
        <p:txBody>
          <a:bodyPr wrap="square">
            <a:spAutoFit/>
          </a:bodyPr>
          <a:lstStyle/>
          <a:p>
            <a:r>
              <a:rPr lang="en-US" sz="700" dirty="0"/>
              <a:t>https://</a:t>
            </a:r>
            <a:r>
              <a:rPr lang="en-US" sz="700" dirty="0" err="1"/>
              <a:t>www.safaribooksonline.com</a:t>
            </a:r>
            <a:r>
              <a:rPr lang="en-US" sz="700" dirty="0"/>
              <a:t>/library/view/restful-web-services/9780596809140/ch01s04.html</a:t>
            </a:r>
          </a:p>
        </p:txBody>
      </p:sp>
    </p:spTree>
    <p:extLst>
      <p:ext uri="{BB962C8B-B14F-4D97-AF65-F5344CB8AC3E}">
        <p14:creationId xmlns:p14="http://schemas.microsoft.com/office/powerpoint/2010/main" val="1129693999"/>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775597"/>
          </a:xfrm>
        </p:spPr>
        <p:txBody>
          <a:bodyPr/>
          <a:lstStyle/>
          <a:p>
            <a:r>
              <a:rPr lang="en-US" dirty="0" smtClean="0"/>
              <a:t>Well, That was Vaguely Alarming</a:t>
            </a:r>
            <a:br>
              <a:rPr lang="en-US" dirty="0" smtClean="0"/>
            </a:br>
            <a:r>
              <a:rPr lang="en-US" dirty="0" smtClean="0"/>
              <a:t>Well, Consider a Student Table</a:t>
            </a:r>
            <a:endParaRPr lang="en-US" dirty="0"/>
          </a:p>
        </p:txBody>
      </p:sp>
      <p:pic>
        <p:nvPicPr>
          <p:cNvPr id="4" name="Picture 3"/>
          <p:cNvPicPr>
            <a:picLocks noChangeAspect="1"/>
          </p:cNvPicPr>
          <p:nvPr/>
        </p:nvPicPr>
        <p:blipFill>
          <a:blip r:embed="rId2"/>
          <a:stretch>
            <a:fillRect/>
          </a:stretch>
        </p:blipFill>
        <p:spPr>
          <a:xfrm>
            <a:off x="457200" y="1097642"/>
            <a:ext cx="6886177" cy="1908825"/>
          </a:xfrm>
          <a:prstGeom prst="rect">
            <a:avLst/>
          </a:prstGeom>
          <a:ln>
            <a:solidFill>
              <a:schemeClr val="bg2"/>
            </a:solidFill>
          </a:ln>
        </p:spPr>
      </p:pic>
      <p:pic>
        <p:nvPicPr>
          <p:cNvPr id="5" name="Picture 4"/>
          <p:cNvPicPr>
            <a:picLocks noChangeAspect="1"/>
          </p:cNvPicPr>
          <p:nvPr/>
        </p:nvPicPr>
        <p:blipFill>
          <a:blip r:embed="rId3"/>
          <a:stretch>
            <a:fillRect/>
          </a:stretch>
        </p:blipFill>
        <p:spPr>
          <a:xfrm>
            <a:off x="457200" y="3176597"/>
            <a:ext cx="6971072" cy="677414"/>
          </a:xfrm>
          <a:prstGeom prst="rect">
            <a:avLst/>
          </a:prstGeom>
          <a:ln>
            <a:solidFill>
              <a:schemeClr val="bg2"/>
            </a:solidFill>
          </a:ln>
        </p:spPr>
      </p:pic>
      <p:pic>
        <p:nvPicPr>
          <p:cNvPr id="6" name="Picture 5"/>
          <p:cNvPicPr>
            <a:picLocks noChangeAspect="1"/>
          </p:cNvPicPr>
          <p:nvPr/>
        </p:nvPicPr>
        <p:blipFill>
          <a:blip r:embed="rId4"/>
          <a:stretch>
            <a:fillRect/>
          </a:stretch>
        </p:blipFill>
        <p:spPr>
          <a:xfrm>
            <a:off x="4586869" y="1441720"/>
            <a:ext cx="4380770" cy="825695"/>
          </a:xfrm>
          <a:prstGeom prst="rect">
            <a:avLst/>
          </a:prstGeom>
          <a:ln>
            <a:solidFill>
              <a:schemeClr val="bg2"/>
            </a:solidFill>
          </a:ln>
        </p:spPr>
      </p:pic>
      <p:pic>
        <p:nvPicPr>
          <p:cNvPr id="7" name="Picture 6"/>
          <p:cNvPicPr>
            <a:picLocks noChangeAspect="1"/>
          </p:cNvPicPr>
          <p:nvPr/>
        </p:nvPicPr>
        <p:blipFill>
          <a:blip r:embed="rId5"/>
          <a:stretch>
            <a:fillRect/>
          </a:stretch>
        </p:blipFill>
        <p:spPr>
          <a:xfrm>
            <a:off x="457200" y="4024141"/>
            <a:ext cx="6971073" cy="638084"/>
          </a:xfrm>
          <a:prstGeom prst="rect">
            <a:avLst/>
          </a:prstGeom>
          <a:ln>
            <a:solidFill>
              <a:schemeClr val="bg2"/>
            </a:solidFill>
          </a:ln>
        </p:spPr>
      </p:pic>
    </p:spTree>
    <p:extLst>
      <p:ext uri="{BB962C8B-B14F-4D97-AF65-F5344CB8AC3E}">
        <p14:creationId xmlns:p14="http://schemas.microsoft.com/office/powerpoint/2010/main" val="224219415"/>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That was Vaguely Alarming</a:t>
            </a:r>
            <a:br>
              <a:rPr lang="en-US" dirty="0" smtClean="0"/>
            </a:br>
            <a:r>
              <a:rPr lang="en-US" dirty="0" smtClean="0"/>
              <a:t>Well, Consider a Student Table</a:t>
            </a:r>
            <a:endParaRPr lang="en-US" dirty="0"/>
          </a:p>
        </p:txBody>
      </p:sp>
      <p:sp>
        <p:nvSpPr>
          <p:cNvPr id="3" name="Content Placeholder 2"/>
          <p:cNvSpPr>
            <a:spLocks noGrp="1"/>
          </p:cNvSpPr>
          <p:nvPr>
            <p:ph sz="half" idx="1"/>
          </p:nvPr>
        </p:nvSpPr>
        <p:spPr>
          <a:xfrm>
            <a:off x="457200" y="1137424"/>
            <a:ext cx="8267140" cy="3377819"/>
          </a:xfrm>
        </p:spPr>
        <p:txBody>
          <a:bodyPr>
            <a:normAutofit fontScale="77500" lnSpcReduction="20000"/>
          </a:bodyPr>
          <a:lstStyle/>
          <a:p>
            <a:pPr>
              <a:lnSpc>
                <a:spcPct val="120000"/>
              </a:lnSpc>
              <a:spcBef>
                <a:spcPts val="0"/>
              </a:spcBef>
              <a:spcAft>
                <a:spcPts val="200"/>
              </a:spcAft>
            </a:pPr>
            <a:r>
              <a:rPr lang="en-US" dirty="0" smtClean="0"/>
              <a:t>INSERT is not idempotent.</a:t>
            </a:r>
          </a:p>
          <a:p>
            <a:pPr lvl="1">
              <a:lnSpc>
                <a:spcPct val="120000"/>
              </a:lnSpc>
              <a:spcBef>
                <a:spcPts val="0"/>
              </a:spcBef>
              <a:spcAft>
                <a:spcPts val="200"/>
              </a:spcAft>
            </a:pPr>
            <a:r>
              <a:rPr lang="en-US" dirty="0" smtClean="0"/>
              <a:t>Calling “INSERT INTO Students (</a:t>
            </a:r>
            <a:r>
              <a:rPr lang="en-US" dirty="0" err="1" smtClean="0"/>
              <a:t>last_name</a:t>
            </a:r>
            <a:r>
              <a:rPr lang="en-US" dirty="0" smtClean="0"/>
              <a:t>, </a:t>
            </a:r>
            <a:r>
              <a:rPr lang="en-US" dirty="0" err="1" smtClean="0"/>
              <a:t>first_name</a:t>
            </a:r>
            <a:r>
              <a:rPr lang="en-US" dirty="0" smtClean="0"/>
              <a:t>, email)</a:t>
            </a:r>
            <a:br>
              <a:rPr lang="en-US" dirty="0" smtClean="0"/>
            </a:br>
            <a:r>
              <a:rPr lang="en-US" dirty="0" smtClean="0"/>
              <a:t>	VALUES (“Smith”, “John”, </a:t>
            </a:r>
            <a:r>
              <a:rPr lang="en-US" dirty="0" smtClean="0">
                <a:hlinkClick r:id="rId2"/>
              </a:rPr>
              <a:t>“js@contoso.com</a:t>
            </a:r>
            <a:r>
              <a:rPr lang="en-US" dirty="0" smtClean="0"/>
              <a:t>”);</a:t>
            </a:r>
            <a:endParaRPr lang="en-US" dirty="0"/>
          </a:p>
          <a:p>
            <a:pPr lvl="1">
              <a:lnSpc>
                <a:spcPct val="120000"/>
              </a:lnSpc>
              <a:spcBef>
                <a:spcPts val="0"/>
              </a:spcBef>
              <a:spcAft>
                <a:spcPts val="200"/>
              </a:spcAft>
            </a:pPr>
            <a:r>
              <a:rPr lang="en-US" dirty="0" smtClean="0"/>
              <a:t>3 times results in 3 tuples for the same person</a:t>
            </a:r>
          </a:p>
          <a:p>
            <a:pPr>
              <a:lnSpc>
                <a:spcPct val="120000"/>
              </a:lnSpc>
              <a:spcBef>
                <a:spcPts val="0"/>
              </a:spcBef>
              <a:spcAft>
                <a:spcPts val="200"/>
              </a:spcAft>
            </a:pPr>
            <a:r>
              <a:rPr lang="en-US" dirty="0" smtClean="0"/>
              <a:t>UPDATE is idempotent but not “safe.”</a:t>
            </a:r>
          </a:p>
          <a:p>
            <a:pPr lvl="1">
              <a:lnSpc>
                <a:spcPct val="120000"/>
              </a:lnSpc>
              <a:spcBef>
                <a:spcPts val="0"/>
              </a:spcBef>
              <a:spcAft>
                <a:spcPts val="200"/>
              </a:spcAft>
            </a:pPr>
            <a:r>
              <a:rPr lang="en-US" dirty="0" smtClean="0"/>
              <a:t>Calling “UPDATE Students SET </a:t>
            </a:r>
            <a:r>
              <a:rPr lang="en-US" dirty="0" smtClean="0">
                <a:hlinkClick r:id="rId3"/>
              </a:rPr>
              <a:t>“email=js23@columbia.edu</a:t>
            </a:r>
            <a:r>
              <a:rPr lang="en-US" dirty="0" smtClean="0"/>
              <a:t>”</a:t>
            </a:r>
            <a:br>
              <a:rPr lang="en-US" dirty="0" smtClean="0"/>
            </a:br>
            <a:r>
              <a:rPr lang="en-US" dirty="0" smtClean="0"/>
              <a:t>	WHERE </a:t>
            </a:r>
            <a:r>
              <a:rPr lang="en-US" dirty="0" err="1" smtClean="0"/>
              <a:t>uni</a:t>
            </a:r>
            <a:r>
              <a:rPr lang="en-US" dirty="0" smtClean="0"/>
              <a:t>=“JS01”;</a:t>
            </a:r>
          </a:p>
          <a:p>
            <a:pPr lvl="1">
              <a:lnSpc>
                <a:spcPct val="120000"/>
              </a:lnSpc>
              <a:spcBef>
                <a:spcPts val="0"/>
              </a:spcBef>
              <a:spcAft>
                <a:spcPts val="200"/>
              </a:spcAft>
            </a:pPr>
            <a:r>
              <a:rPr lang="en-US" dirty="0" smtClean="0"/>
              <a:t>3 times has the same end state for the tuple as one call</a:t>
            </a:r>
          </a:p>
          <a:p>
            <a:pPr lvl="1">
              <a:lnSpc>
                <a:spcPct val="120000"/>
              </a:lnSpc>
              <a:spcBef>
                <a:spcPts val="0"/>
              </a:spcBef>
              <a:spcAft>
                <a:spcPts val="200"/>
              </a:spcAft>
            </a:pPr>
            <a:r>
              <a:rPr lang="en-US" dirty="0" smtClean="0"/>
              <a:t>BUT sends 3 annoying emails (side effects).</a:t>
            </a:r>
          </a:p>
          <a:p>
            <a:pPr>
              <a:lnSpc>
                <a:spcPct val="120000"/>
              </a:lnSpc>
              <a:spcBef>
                <a:spcPts val="0"/>
              </a:spcBef>
              <a:spcAft>
                <a:spcPts val="200"/>
              </a:spcAft>
            </a:pPr>
            <a:r>
              <a:rPr lang="en-US" dirty="0" smtClean="0"/>
              <a:t>SELECT</a:t>
            </a:r>
          </a:p>
          <a:p>
            <a:pPr lvl="1">
              <a:lnSpc>
                <a:spcPct val="120000"/>
              </a:lnSpc>
              <a:spcBef>
                <a:spcPts val="0"/>
              </a:spcBef>
              <a:spcAft>
                <a:spcPts val="200"/>
              </a:spcAft>
            </a:pPr>
            <a:r>
              <a:rPr lang="en-US" dirty="0"/>
              <a:t>D</a:t>
            </a:r>
            <a:r>
              <a:rPr lang="en-US" dirty="0" smtClean="0"/>
              <a:t>oes not change the data and does not send an email, and is idempotent and safe (probably).</a:t>
            </a:r>
          </a:p>
          <a:p>
            <a:pPr lvl="1">
              <a:lnSpc>
                <a:spcPct val="120000"/>
              </a:lnSpc>
              <a:spcBef>
                <a:spcPts val="0"/>
              </a:spcBef>
              <a:spcAft>
                <a:spcPts val="200"/>
              </a:spcAft>
            </a:pPr>
            <a:r>
              <a:rPr lang="en-US" dirty="0" smtClean="0"/>
              <a:t>Multiple SELECTs </a:t>
            </a:r>
            <a:r>
              <a:rPr lang="en-US" i="1" dirty="0" smtClean="0"/>
              <a:t>may </a:t>
            </a:r>
            <a:r>
              <a:rPr lang="en-US" dirty="0" smtClean="0"/>
              <a:t>not return the same result. Someone else may have changed the tuple.</a:t>
            </a:r>
          </a:p>
          <a:p>
            <a:pPr>
              <a:lnSpc>
                <a:spcPct val="120000"/>
              </a:lnSpc>
              <a:spcBef>
                <a:spcPts val="0"/>
              </a:spcBef>
              <a:spcAft>
                <a:spcPts val="200"/>
              </a:spcAft>
            </a:pPr>
            <a:r>
              <a:rPr lang="en-US" dirty="0" smtClean="0"/>
              <a:t>DELETE</a:t>
            </a:r>
          </a:p>
          <a:p>
            <a:pPr lvl="1">
              <a:lnSpc>
                <a:spcPct val="120000"/>
              </a:lnSpc>
              <a:spcBef>
                <a:spcPts val="0"/>
              </a:spcBef>
              <a:spcAft>
                <a:spcPts val="200"/>
              </a:spcAft>
            </a:pPr>
            <a:r>
              <a:rPr lang="en-US" dirty="0" smtClean="0"/>
              <a:t>Multiple deletes have the same result (record deleted), but 2, 3, </a:t>
            </a:r>
            <a:r>
              <a:rPr lang="mr-IN" dirty="0" smtClean="0"/>
              <a:t>…</a:t>
            </a:r>
            <a:r>
              <a:rPr lang="en-US" dirty="0" smtClean="0"/>
              <a:t> probably return a different result.</a:t>
            </a:r>
          </a:p>
          <a:p>
            <a:pPr lvl="1">
              <a:lnSpc>
                <a:spcPct val="120000"/>
              </a:lnSpc>
              <a:spcBef>
                <a:spcPts val="0"/>
              </a:spcBef>
              <a:spcAft>
                <a:spcPts val="200"/>
              </a:spcAft>
            </a:pPr>
            <a:r>
              <a:rPr lang="en-US" dirty="0" smtClean="0"/>
              <a:t>May or may not have side effects.</a:t>
            </a:r>
            <a:endParaRPr lang="en-US" dirty="0"/>
          </a:p>
        </p:txBody>
      </p:sp>
    </p:spTree>
    <p:extLst>
      <p:ext uri="{BB962C8B-B14F-4D97-AF65-F5344CB8AC3E}">
        <p14:creationId xmlns:p14="http://schemas.microsoft.com/office/powerpoint/2010/main" val="248179701"/>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73873"/>
            <a:ext cx="8267140" cy="3650165"/>
          </a:xfrm>
        </p:spPr>
        <p:txBody>
          <a:bodyPr>
            <a:normAutofit fontScale="92500" lnSpcReduction="10000"/>
          </a:bodyPr>
          <a:lstStyle/>
          <a:p>
            <a:r>
              <a:rPr lang="en-US" dirty="0" smtClean="0"/>
              <a:t>Requests have a caller generated</a:t>
            </a:r>
          </a:p>
          <a:p>
            <a:pPr lvl="1"/>
            <a:r>
              <a:rPr lang="en-US" dirty="0" smtClean="0"/>
              <a:t>UUID</a:t>
            </a:r>
          </a:p>
          <a:p>
            <a:pPr lvl="1"/>
            <a:r>
              <a:rPr lang="en-US" dirty="0" smtClean="0"/>
              <a:t>Stored in a header.</a:t>
            </a:r>
          </a:p>
          <a:p>
            <a:r>
              <a:rPr lang="en-US" dirty="0" smtClean="0"/>
              <a:t>The Microservice</a:t>
            </a:r>
          </a:p>
          <a:p>
            <a:pPr lvl="1"/>
            <a:r>
              <a:rPr lang="en-US" dirty="0" smtClean="0">
                <a:solidFill>
                  <a:srgbClr val="FF0000"/>
                </a:solidFill>
              </a:rPr>
              <a:t>Check if the message is “too old.”</a:t>
            </a:r>
          </a:p>
          <a:p>
            <a:pPr lvl="1"/>
            <a:r>
              <a:rPr lang="en-US" dirty="0" smtClean="0"/>
              <a:t>Checks a ledger for the header.</a:t>
            </a:r>
          </a:p>
          <a:p>
            <a:pPr lvl="1"/>
            <a:r>
              <a:rPr lang="en-US" dirty="0" smtClean="0"/>
              <a:t>Return the previously recorded response if found.</a:t>
            </a:r>
          </a:p>
          <a:p>
            <a:pPr lvl="1"/>
            <a:r>
              <a:rPr lang="en-US" dirty="0" smtClean="0"/>
              <a:t>Otherwise</a:t>
            </a:r>
          </a:p>
          <a:p>
            <a:pPr lvl="2"/>
            <a:r>
              <a:rPr lang="en-US" dirty="0" smtClean="0"/>
              <a:t>BEGIN TRANSACTION</a:t>
            </a:r>
          </a:p>
          <a:p>
            <a:pPr lvl="3"/>
            <a:r>
              <a:rPr lang="en-US" dirty="0" smtClean="0"/>
              <a:t>Record </a:t>
            </a:r>
            <a:r>
              <a:rPr lang="en-US" dirty="0" err="1" smtClean="0"/>
              <a:t>idempotency</a:t>
            </a:r>
            <a:r>
              <a:rPr lang="en-US" dirty="0" smtClean="0"/>
              <a:t> header.</a:t>
            </a:r>
          </a:p>
          <a:p>
            <a:pPr lvl="3"/>
            <a:r>
              <a:rPr lang="en-US" dirty="0" smtClean="0"/>
              <a:t>Change resource.</a:t>
            </a:r>
          </a:p>
          <a:p>
            <a:pPr lvl="3"/>
            <a:r>
              <a:rPr lang="en-US" dirty="0" smtClean="0"/>
              <a:t>Generate response.</a:t>
            </a:r>
          </a:p>
          <a:p>
            <a:pPr lvl="3"/>
            <a:r>
              <a:rPr lang="en-US" dirty="0" smtClean="0"/>
              <a:t>Record response.</a:t>
            </a:r>
          </a:p>
          <a:p>
            <a:pPr lvl="2"/>
            <a:r>
              <a:rPr lang="en-US" dirty="0" smtClean="0"/>
              <a:t>COMMIT</a:t>
            </a:r>
          </a:p>
          <a:p>
            <a:pPr lvl="1"/>
            <a:r>
              <a:rPr lang="en-US" dirty="0" smtClean="0"/>
              <a:t>Return response.</a:t>
            </a:r>
            <a:endParaRPr lang="en-US" dirty="0"/>
          </a:p>
        </p:txBody>
      </p:sp>
      <p:pic>
        <p:nvPicPr>
          <p:cNvPr id="4" name="Picture 3"/>
          <p:cNvPicPr>
            <a:picLocks noChangeAspect="1"/>
          </p:cNvPicPr>
          <p:nvPr/>
        </p:nvPicPr>
        <p:blipFill>
          <a:blip r:embed="rId2"/>
          <a:stretch>
            <a:fillRect/>
          </a:stretch>
        </p:blipFill>
        <p:spPr>
          <a:xfrm>
            <a:off x="4779846" y="55103"/>
            <a:ext cx="4364154" cy="1837539"/>
          </a:xfrm>
          <a:prstGeom prst="rect">
            <a:avLst/>
          </a:prstGeom>
        </p:spPr>
      </p:pic>
      <p:sp>
        <p:nvSpPr>
          <p:cNvPr id="5" name="TextBox 4"/>
          <p:cNvSpPr txBox="1"/>
          <p:nvPr/>
        </p:nvSpPr>
        <p:spPr>
          <a:xfrm>
            <a:off x="6123485" y="2908056"/>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This is a conceptual explanation.</a:t>
            </a:r>
          </a:p>
          <a:p>
            <a:pPr algn="ctr">
              <a:lnSpc>
                <a:spcPct val="90000"/>
              </a:lnSpc>
              <a:spcBef>
                <a:spcPts val="600"/>
              </a:spcBef>
              <a:spcAft>
                <a:spcPts val="0"/>
              </a:spcAft>
              <a:buClr>
                <a:schemeClr val="bg1"/>
              </a:buClr>
            </a:pPr>
            <a:r>
              <a:rPr lang="en-US" sz="2000" dirty="0" smtClean="0">
                <a:latin typeface="+mn-lt"/>
              </a:rPr>
              <a:t>Many implementations do not use</a:t>
            </a:r>
            <a:br>
              <a:rPr lang="en-US" sz="2000" dirty="0" smtClean="0">
                <a:latin typeface="+mn-lt"/>
              </a:rPr>
            </a:br>
            <a:r>
              <a:rPr lang="en-US" sz="2000" dirty="0" smtClean="0">
                <a:latin typeface="+mn-lt"/>
              </a:rPr>
              <a:t>transactions and a implement</a:t>
            </a:r>
            <a:br>
              <a:rPr lang="en-US" sz="2000" dirty="0" smtClean="0">
                <a:latin typeface="+mn-lt"/>
              </a:rPr>
            </a:br>
            <a:r>
              <a:rPr lang="en-US" sz="2000" dirty="0" smtClean="0">
                <a:latin typeface="+mn-lt"/>
              </a:rPr>
              <a:t>a best effort, except</a:t>
            </a:r>
            <a:br>
              <a:rPr lang="en-US" sz="2000" dirty="0" smtClean="0">
                <a:latin typeface="+mn-lt"/>
              </a:rPr>
            </a:br>
            <a:r>
              <a:rPr lang="en-US" sz="2000" dirty="0" smtClean="0">
                <a:latin typeface="+mn-lt"/>
              </a:rPr>
              <a:t>when extremely critical.</a:t>
            </a:r>
          </a:p>
        </p:txBody>
      </p:sp>
      <p:sp>
        <p:nvSpPr>
          <p:cNvPr id="2" name="Title 1"/>
          <p:cNvSpPr>
            <a:spLocks noGrp="1"/>
          </p:cNvSpPr>
          <p:nvPr>
            <p:ph type="title"/>
          </p:nvPr>
        </p:nvSpPr>
        <p:spPr>
          <a:xfrm>
            <a:off x="425904" y="196172"/>
            <a:ext cx="8279946" cy="609398"/>
          </a:xfrm>
        </p:spPr>
        <p:txBody>
          <a:bodyPr/>
          <a:lstStyle/>
          <a:p>
            <a:r>
              <a:rPr lang="en-US" dirty="0" smtClean="0"/>
              <a:t>Implementing </a:t>
            </a:r>
            <a:r>
              <a:rPr lang="en-US" dirty="0" err="1" smtClean="0"/>
              <a:t>Idempotency</a:t>
            </a:r>
            <a:r>
              <a:rPr lang="en-US" dirty="0" smtClean="0"/>
              <a:t/>
            </a:r>
            <a:br>
              <a:rPr lang="en-US" dirty="0" smtClean="0"/>
            </a:br>
            <a:r>
              <a:rPr lang="en-US" sz="1600" dirty="0" smtClean="0"/>
              <a:t>(Consider </a:t>
            </a:r>
            <a:r>
              <a:rPr lang="en-US" sz="1600" dirty="0" err="1" smtClean="0"/>
              <a:t>Stripe.com</a:t>
            </a:r>
            <a:r>
              <a:rPr lang="en-US" sz="1600" dirty="0" smtClean="0"/>
              <a:t>)</a:t>
            </a:r>
            <a:endParaRPr lang="en-US" dirty="0"/>
          </a:p>
        </p:txBody>
      </p:sp>
      <p:sp>
        <p:nvSpPr>
          <p:cNvPr id="6" name="TextBox 5"/>
          <p:cNvSpPr txBox="1"/>
          <p:nvPr/>
        </p:nvSpPr>
        <p:spPr>
          <a:xfrm>
            <a:off x="6200078" y="200658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600" smtClean="0">
                <a:solidFill>
                  <a:srgbClr val="FF0000"/>
                </a:solidFill>
                <a:latin typeface="+mn-lt"/>
              </a:rPr>
              <a:t>Periodically purge the ledger of</a:t>
            </a:r>
            <a:br>
              <a:rPr lang="en-US" sz="1600" smtClean="0">
                <a:solidFill>
                  <a:srgbClr val="FF0000"/>
                </a:solidFill>
                <a:latin typeface="+mn-lt"/>
              </a:rPr>
            </a:br>
            <a:r>
              <a:rPr lang="en-US" sz="1600" smtClean="0">
                <a:solidFill>
                  <a:srgbClr val="FF0000"/>
                </a:solidFill>
                <a:latin typeface="+mn-lt"/>
              </a:rPr>
              <a:t>old headers.</a:t>
            </a:r>
            <a:endParaRPr lang="en-US" sz="1600" dirty="0" err="1" smtClean="0">
              <a:solidFill>
                <a:srgbClr val="FF0000"/>
              </a:solidFill>
              <a:latin typeface="+mn-lt"/>
            </a:endParaRPr>
          </a:p>
        </p:txBody>
      </p:sp>
    </p:spTree>
    <p:extLst>
      <p:ext uri="{BB962C8B-B14F-4D97-AF65-F5344CB8AC3E}">
        <p14:creationId xmlns:p14="http://schemas.microsoft.com/office/powerpoint/2010/main" val="1756090747"/>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then Update Conflict</a:t>
            </a:r>
            <a:endParaRPr lang="en-US" dirty="0"/>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smtClean="0"/>
              <a:t>If</a:t>
            </a:r>
          </a:p>
          <a:p>
            <a:pPr lvl="1">
              <a:spcBef>
                <a:spcPts val="0"/>
              </a:spcBef>
              <a:spcAft>
                <a:spcPts val="200"/>
              </a:spcAft>
            </a:pPr>
            <a:r>
              <a:rPr lang="en-US" sz="1400" dirty="0" smtClean="0"/>
              <a:t>The written value</a:t>
            </a:r>
          </a:p>
          <a:p>
            <a:pPr lvl="1">
              <a:spcBef>
                <a:spcPts val="0"/>
              </a:spcBef>
              <a:spcAft>
                <a:spcPts val="200"/>
              </a:spcAft>
            </a:pPr>
            <a:r>
              <a:rPr lang="en-US" sz="1400" dirty="0" smtClean="0"/>
              <a:t>Depends on the read value.</a:t>
            </a:r>
          </a:p>
          <a:p>
            <a:pPr lvl="1">
              <a:spcBef>
                <a:spcPts val="0"/>
              </a:spcBef>
              <a:spcAft>
                <a:spcPts val="200"/>
              </a:spcAft>
            </a:pPr>
            <a:r>
              <a:rPr lang="en-US" sz="1400" dirty="0" smtClean="0"/>
              <a:t>The resource may be in the wrong state and the end.</a:t>
            </a:r>
          </a:p>
          <a:p>
            <a:pPr>
              <a:spcBef>
                <a:spcPts val="0"/>
              </a:spcBef>
              <a:spcAft>
                <a:spcPts val="200"/>
              </a:spcAft>
            </a:pPr>
            <a:r>
              <a:rPr lang="en-US" dirty="0" smtClean="0"/>
              <a:t>The execution was RRWW</a:t>
            </a:r>
          </a:p>
          <a:p>
            <a:pPr>
              <a:spcBef>
                <a:spcPts val="0"/>
              </a:spcBef>
              <a:spcAft>
                <a:spcPts val="200"/>
              </a:spcAft>
            </a:pPr>
            <a:r>
              <a:rPr lang="en-US" dirty="0" smtClean="0"/>
              <a:t>But the intent was RWRW.</a:t>
            </a:r>
            <a:endParaRPr lang="en-US" dirty="0"/>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4"/>
            <a:ext cx="1083375" cy="1270310"/>
          </a:xfrm>
          <a:prstGeom prst="rect">
            <a:avLst/>
          </a:prstGeom>
        </p:spPr>
      </p:pic>
      <p:sp>
        <p:nvSpPr>
          <p:cNvPr id="5" name="Rounded Rectangle 4"/>
          <p:cNvSpPr/>
          <p:nvPr/>
        </p:nvSpPr>
        <p:spPr>
          <a:xfrm>
            <a:off x="4754016"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rgbClr val="FFFF00"/>
                </a:solidFill>
              </a:rPr>
              <a:t>Some</a:t>
            </a:r>
          </a:p>
          <a:p>
            <a:pPr algn="ctr"/>
            <a:r>
              <a:rPr lang="en-US" dirty="0" smtClean="0">
                <a:solidFill>
                  <a:srgbClr val="FFFF00"/>
                </a:solidFill>
              </a:rPr>
              <a:t>Resource</a:t>
            </a:r>
            <a:endParaRPr lang="en-US" dirty="0">
              <a:solidFill>
                <a:srgbClr val="FFFF00"/>
              </a:solidFill>
            </a:endParaRPr>
          </a:p>
        </p:txBody>
      </p:sp>
      <p:cxnSp>
        <p:nvCxnSpPr>
          <p:cNvPr id="7" name="Straight Arrow Connector 6"/>
          <p:cNvCxnSpPr/>
          <p:nvPr/>
        </p:nvCxnSpPr>
        <p:spPr>
          <a:xfrm flipV="1">
            <a:off x="959005" y="990989"/>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2</a:t>
            </a:r>
            <a:r>
              <a:rPr lang="en-US" sz="1400" dirty="0" smtClean="0">
                <a:latin typeface="+mn-lt"/>
              </a:rPr>
              <a:t>.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smtClean="0">
                <a:latin typeface="+mn-lt"/>
              </a:rPr>
              <a:t>3. Bob changes the data based on values.</a:t>
            </a:r>
          </a:p>
        </p:txBody>
      </p:sp>
      <p:cxnSp>
        <p:nvCxnSpPr>
          <p:cNvPr id="13" name="Straight Arrow Connector 12"/>
          <p:cNvCxnSpPr/>
          <p:nvPr/>
        </p:nvCxnSpPr>
        <p:spPr>
          <a:xfrm flipV="1">
            <a:off x="1129930" y="2198898"/>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4"/>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1" y="2534655"/>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400" dirty="0">
                <a:latin typeface="+mn-lt"/>
              </a:rPr>
              <a:t>4</a:t>
            </a:r>
            <a:r>
              <a:rPr lang="en-US" sz="1400" dirty="0" smtClean="0">
                <a:latin typeface="+mn-lt"/>
              </a:rPr>
              <a:t>. Mary changes the data based on values.</a:t>
            </a:r>
          </a:p>
        </p:txBody>
      </p:sp>
    </p:spTree>
    <p:extLst>
      <p:ext uri="{BB962C8B-B14F-4D97-AF65-F5344CB8AC3E}">
        <p14:creationId xmlns:p14="http://schemas.microsoft.com/office/powerpoint/2010/main" val="1088452574"/>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Databases, Cursors Define </a:t>
            </a:r>
            <a:r>
              <a:rPr lang="en-US" i="1" dirty="0" smtClean="0"/>
              <a:t>Isolation</a:t>
            </a:r>
            <a:r>
              <a:rPr lang="en-US" dirty="0" smtClean="0"/>
              <a:t> </a:t>
            </a:r>
            <a:endParaRPr lang="en-US" dirty="0"/>
          </a:p>
        </p:txBody>
      </p:sp>
      <p:sp>
        <p:nvSpPr>
          <p:cNvPr id="3" name="Content Placeholder 2"/>
          <p:cNvSpPr>
            <a:spLocks noGrp="1"/>
          </p:cNvSpPr>
          <p:nvPr>
            <p:ph sz="half" idx="1"/>
          </p:nvPr>
        </p:nvSpPr>
        <p:spPr>
          <a:xfrm>
            <a:off x="457200" y="2402053"/>
            <a:ext cx="8267140" cy="2130678"/>
          </a:xfrm>
        </p:spPr>
        <p:txBody>
          <a:bodyPr>
            <a:normAutofit fontScale="77500" lnSpcReduction="20000"/>
          </a:bodyPr>
          <a:lstStyle/>
          <a:p>
            <a:pPr>
              <a:lnSpc>
                <a:spcPct val="120000"/>
              </a:lnSpc>
              <a:spcBef>
                <a:spcPts val="0"/>
              </a:spcBef>
              <a:spcAft>
                <a:spcPts val="200"/>
              </a:spcAft>
            </a:pPr>
            <a:r>
              <a:rPr lang="en-US" dirty="0" smtClean="0"/>
              <a:t>We have talked about ACID transactions</a:t>
            </a:r>
          </a:p>
          <a:p>
            <a:pPr lvl="1">
              <a:lnSpc>
                <a:spcPct val="120000"/>
              </a:lnSpc>
              <a:spcBef>
                <a:spcPts val="0"/>
              </a:spcBef>
              <a:spcAft>
                <a:spcPts val="200"/>
              </a:spcAft>
            </a:pPr>
            <a:r>
              <a:rPr lang="en-US" dirty="0" smtClean="0"/>
              <a:t>Atomic: A set of writes all occur or none occur.</a:t>
            </a:r>
          </a:p>
          <a:p>
            <a:pPr lvl="1">
              <a:lnSpc>
                <a:spcPct val="120000"/>
              </a:lnSpc>
              <a:spcBef>
                <a:spcPts val="0"/>
              </a:spcBef>
              <a:spcAft>
                <a:spcPts val="200"/>
              </a:spcAft>
            </a:pPr>
            <a:r>
              <a:rPr lang="en-US" dirty="0" smtClean="0"/>
              <a:t>Durable: The data “does not disappear,” e.g. write to disk.</a:t>
            </a:r>
          </a:p>
          <a:p>
            <a:pPr lvl="1">
              <a:lnSpc>
                <a:spcPct val="120000"/>
              </a:lnSpc>
              <a:spcBef>
                <a:spcPts val="0"/>
              </a:spcBef>
              <a:spcAft>
                <a:spcPts val="200"/>
              </a:spcAft>
            </a:pPr>
            <a:r>
              <a:rPr lang="en-US" dirty="0" smtClean="0"/>
              <a:t>Consistent: My applications move the database between consistent states, e.g. the transfer function</a:t>
            </a:r>
            <a:br>
              <a:rPr lang="en-US" dirty="0" smtClean="0"/>
            </a:br>
            <a:r>
              <a:rPr lang="en-US" dirty="0" smtClean="0"/>
              <a:t>works correctly.</a:t>
            </a:r>
          </a:p>
          <a:p>
            <a:pPr>
              <a:lnSpc>
                <a:spcPct val="120000"/>
              </a:lnSpc>
              <a:spcBef>
                <a:spcPts val="0"/>
              </a:spcBef>
              <a:spcAft>
                <a:spcPts val="200"/>
              </a:spcAft>
            </a:pPr>
            <a:r>
              <a:rPr lang="en-US" dirty="0" smtClean="0"/>
              <a:t>Isolation</a:t>
            </a:r>
          </a:p>
          <a:p>
            <a:pPr lvl="1">
              <a:lnSpc>
                <a:spcPct val="120000"/>
              </a:lnSpc>
              <a:spcBef>
                <a:spcPts val="0"/>
              </a:spcBef>
              <a:spcAft>
                <a:spcPts val="200"/>
              </a:spcAft>
            </a:pPr>
            <a:r>
              <a:rPr lang="en-US" dirty="0" smtClean="0"/>
              <a:t>Determines what happens when two or more threads are manipulating the data at the same time. </a:t>
            </a:r>
          </a:p>
          <a:p>
            <a:pPr lvl="1">
              <a:lnSpc>
                <a:spcPct val="120000"/>
              </a:lnSpc>
              <a:spcBef>
                <a:spcPts val="0"/>
              </a:spcBef>
              <a:spcAft>
                <a:spcPts val="200"/>
              </a:spcAft>
            </a:pPr>
            <a:r>
              <a:rPr lang="en-US" dirty="0" smtClean="0"/>
              <a:t>And is defined relative to where cursors are and what they have touched.</a:t>
            </a:r>
          </a:p>
          <a:p>
            <a:pPr lvl="1">
              <a:lnSpc>
                <a:spcPct val="120000"/>
              </a:lnSpc>
              <a:spcBef>
                <a:spcPts val="0"/>
              </a:spcBef>
              <a:spcAft>
                <a:spcPts val="200"/>
              </a:spcAft>
            </a:pPr>
            <a:r>
              <a:rPr lang="en-US" dirty="0" smtClean="0"/>
              <a:t>Because the cursor movement determines </a:t>
            </a:r>
            <a:r>
              <a:rPr lang="en-US" i="1" dirty="0" smtClean="0"/>
              <a:t>what you are reading or have read.</a:t>
            </a:r>
          </a:p>
          <a:p>
            <a:pPr>
              <a:lnSpc>
                <a:spcPct val="120000"/>
              </a:lnSpc>
              <a:spcBef>
                <a:spcPts val="0"/>
              </a:spcBef>
              <a:spcAft>
                <a:spcPts val="200"/>
              </a:spcAft>
            </a:pPr>
            <a:r>
              <a:rPr lang="en-US" i="1" dirty="0" smtClean="0"/>
              <a:t>But, … Cursors are client conversation state and cannot be used in REST.</a:t>
            </a:r>
            <a:endParaRPr lang="en-US" dirty="0"/>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114819823"/>
      </p:ext>
    </p:extLst>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Isolation/Concurrency Control</a:t>
            </a:r>
            <a:endParaRPr lang="en-US" dirty="0"/>
          </a:p>
        </p:txBody>
      </p:sp>
      <p:sp>
        <p:nvSpPr>
          <p:cNvPr id="4" name="Content Placeholder 3"/>
          <p:cNvSpPr>
            <a:spLocks noGrp="1"/>
          </p:cNvSpPr>
          <p:nvPr>
            <p:ph sz="half" idx="1"/>
          </p:nvPr>
        </p:nvSpPr>
        <p:spPr/>
        <p:txBody>
          <a:bodyPr>
            <a:normAutofit fontScale="70000" lnSpcReduction="20000"/>
          </a:bodyPr>
          <a:lstStyle/>
          <a:p>
            <a:pPr>
              <a:lnSpc>
                <a:spcPct val="120000"/>
              </a:lnSpc>
              <a:spcBef>
                <a:spcPts val="0"/>
              </a:spcBef>
              <a:spcAft>
                <a:spcPts val="200"/>
              </a:spcAft>
            </a:pPr>
            <a:r>
              <a:rPr lang="en-US" dirty="0" smtClean="0"/>
              <a:t>There are two basic approaches to implementing isolation</a:t>
            </a:r>
          </a:p>
          <a:p>
            <a:pPr lvl="1">
              <a:lnSpc>
                <a:spcPct val="120000"/>
              </a:lnSpc>
              <a:spcBef>
                <a:spcPts val="0"/>
              </a:spcBef>
              <a:spcAft>
                <a:spcPts val="200"/>
              </a:spcAft>
            </a:pPr>
            <a:r>
              <a:rPr lang="en-US" dirty="0" smtClean="0"/>
              <a:t>Locking/Pessimistic, e.g. cursor isolation</a:t>
            </a:r>
          </a:p>
          <a:p>
            <a:pPr lvl="1">
              <a:lnSpc>
                <a:spcPct val="120000"/>
              </a:lnSpc>
              <a:spcBef>
                <a:spcPts val="0"/>
              </a:spcBef>
              <a:spcAft>
                <a:spcPts val="200"/>
              </a:spcAft>
            </a:pPr>
            <a:r>
              <a:rPr lang="en-US" dirty="0" smtClean="0"/>
              <a:t>Optimistic: Before </a:t>
            </a:r>
            <a:r>
              <a:rPr lang="en-US" dirty="0"/>
              <a:t>committing, each transaction verifies that no other transaction has modified the data it has read.</a:t>
            </a:r>
          </a:p>
          <a:p>
            <a:pPr>
              <a:lnSpc>
                <a:spcPct val="120000"/>
              </a:lnSpc>
              <a:spcBef>
                <a:spcPts val="0"/>
              </a:spcBef>
              <a:spcAft>
                <a:spcPts val="200"/>
              </a:spcAft>
            </a:pPr>
            <a:r>
              <a:rPr lang="en-US" dirty="0" smtClean="0"/>
              <a:t>How does this work in REST?</a:t>
            </a:r>
          </a:p>
          <a:p>
            <a:pPr lvl="1">
              <a:lnSpc>
                <a:spcPct val="120000"/>
              </a:lnSpc>
              <a:spcBef>
                <a:spcPts val="0"/>
              </a:spcBef>
              <a:spcAft>
                <a:spcPts val="200"/>
              </a:spcAft>
            </a:pPr>
            <a:r>
              <a:rPr lang="en-US" dirty="0" smtClean="0"/>
              <a:t>The server maintains an </a:t>
            </a:r>
            <a:r>
              <a:rPr lang="en-US" dirty="0" err="1" smtClean="0"/>
              <a:t>ETag</a:t>
            </a:r>
            <a:r>
              <a:rPr lang="en-US" dirty="0" smtClean="0"/>
              <a:t> (Entity Tag) for each resource.</a:t>
            </a:r>
          </a:p>
          <a:p>
            <a:pPr lvl="1">
              <a:lnSpc>
                <a:spcPct val="120000"/>
              </a:lnSpc>
              <a:spcBef>
                <a:spcPts val="0"/>
              </a:spcBef>
              <a:spcAft>
                <a:spcPts val="200"/>
              </a:spcAft>
            </a:pPr>
            <a:r>
              <a:rPr lang="en-US" dirty="0" smtClean="0"/>
              <a:t>Every time a resource’s state changes, the server computes a new </a:t>
            </a:r>
            <a:r>
              <a:rPr lang="en-US" dirty="0" err="1" smtClean="0"/>
              <a:t>ETag</a:t>
            </a:r>
            <a:r>
              <a:rPr lang="en-US" dirty="0" smtClean="0"/>
              <a:t>.</a:t>
            </a:r>
          </a:p>
          <a:p>
            <a:pPr lvl="1">
              <a:lnSpc>
                <a:spcPct val="120000"/>
              </a:lnSpc>
              <a:spcBef>
                <a:spcPts val="0"/>
              </a:spcBef>
              <a:spcAft>
                <a:spcPts val="200"/>
              </a:spcAft>
            </a:pPr>
            <a:r>
              <a:rPr lang="en-US" dirty="0" smtClean="0"/>
              <a:t>The server includes the </a:t>
            </a:r>
            <a:r>
              <a:rPr lang="en-US" dirty="0" err="1" smtClean="0"/>
              <a:t>ETag</a:t>
            </a:r>
            <a:r>
              <a:rPr lang="en-US" dirty="0" smtClean="0"/>
              <a:t> in the header when returning data to the client.</a:t>
            </a:r>
          </a:p>
          <a:p>
            <a:pPr lvl="1">
              <a:lnSpc>
                <a:spcPct val="120000"/>
              </a:lnSpc>
              <a:spcBef>
                <a:spcPts val="0"/>
              </a:spcBef>
              <a:spcAft>
                <a:spcPts val="200"/>
              </a:spcAft>
            </a:pPr>
            <a:r>
              <a:rPr lang="en-US" dirty="0" smtClean="0"/>
              <a:t>The server may </a:t>
            </a:r>
            <a:r>
              <a:rPr lang="en-US" i="1" dirty="0" smtClean="0"/>
              <a:t>optionally</a:t>
            </a:r>
            <a:r>
              <a:rPr lang="en-US" dirty="0" smtClean="0"/>
              <a:t> maintain and return “Last Modified” time for resources.</a:t>
            </a:r>
            <a:endParaRPr lang="en-US" dirty="0"/>
          </a:p>
          <a:p>
            <a:pPr>
              <a:lnSpc>
                <a:spcPct val="120000"/>
              </a:lnSpc>
              <a:spcBef>
                <a:spcPts val="0"/>
              </a:spcBef>
              <a:spcAft>
                <a:spcPts val="200"/>
              </a:spcAft>
            </a:pPr>
            <a:r>
              <a:rPr lang="en-US" dirty="0" smtClean="0"/>
              <a:t>Semantics on updates</a:t>
            </a:r>
          </a:p>
          <a:p>
            <a:pPr lvl="1">
              <a:lnSpc>
                <a:spcPct val="120000"/>
              </a:lnSpc>
              <a:spcBef>
                <a:spcPts val="0"/>
              </a:spcBef>
              <a:spcAft>
                <a:spcPts val="200"/>
              </a:spcAft>
            </a:pPr>
            <a:r>
              <a:rPr lang="en-US" dirty="0" smtClean="0"/>
              <a:t>If-Match </a:t>
            </a:r>
            <a:r>
              <a:rPr lang="en-US" dirty="0"/>
              <a:t>– value of a previous calls </a:t>
            </a:r>
            <a:r>
              <a:rPr lang="en-US" dirty="0" err="1"/>
              <a:t>ETag</a:t>
            </a:r>
            <a:r>
              <a:rPr lang="en-US" dirty="0"/>
              <a:t> response used with a PUT or DELETE. Server should only act if nobody else has modified the resource since you last fetched it. Otherwise provides a </a:t>
            </a:r>
            <a:r>
              <a:rPr lang="en-US" dirty="0" smtClean="0"/>
              <a:t>412.</a:t>
            </a:r>
          </a:p>
          <a:p>
            <a:pPr lvl="1">
              <a:lnSpc>
                <a:spcPct val="120000"/>
              </a:lnSpc>
              <a:spcBef>
                <a:spcPts val="0"/>
              </a:spcBef>
              <a:spcAft>
                <a:spcPts val="200"/>
              </a:spcAft>
            </a:pPr>
            <a:r>
              <a:rPr lang="en-US" dirty="0" smtClean="0"/>
              <a:t>If-Modified-Since </a:t>
            </a:r>
            <a:r>
              <a:rPr lang="en-US" dirty="0"/>
              <a:t>– value of a previous Last-Modified response used with a GET. Server should only provide a response if the resource was modified since the timestamp submitted. Use in conjunction with If-None-Match in case the change occurred within the same second. Otherwise provide a </a:t>
            </a:r>
            <a:r>
              <a:rPr lang="en-US" dirty="0" smtClean="0"/>
              <a:t>304.</a:t>
            </a:r>
          </a:p>
          <a:p>
            <a:pPr lvl="1">
              <a:lnSpc>
                <a:spcPct val="120000"/>
              </a:lnSpc>
              <a:spcBef>
                <a:spcPts val="0"/>
              </a:spcBef>
              <a:spcAft>
                <a:spcPts val="200"/>
              </a:spcAft>
            </a:pPr>
            <a:r>
              <a:rPr lang="en-US" dirty="0" smtClean="0"/>
              <a:t>If-None-Match </a:t>
            </a:r>
            <a:r>
              <a:rPr lang="en-US" dirty="0"/>
              <a:t>– value of a previous calls </a:t>
            </a:r>
            <a:r>
              <a:rPr lang="en-US" dirty="0" err="1"/>
              <a:t>ETag</a:t>
            </a:r>
            <a:r>
              <a:rPr lang="en-US" dirty="0"/>
              <a:t> response used with a GET. Server should only provide a response if the </a:t>
            </a:r>
            <a:r>
              <a:rPr lang="en-US" dirty="0" err="1"/>
              <a:t>ETag</a:t>
            </a:r>
            <a:r>
              <a:rPr lang="en-US" dirty="0"/>
              <a:t> doesn’t match, i.e. the resource has been altered. Otherwise provide a </a:t>
            </a:r>
            <a:r>
              <a:rPr lang="en-US" dirty="0" smtClean="0"/>
              <a:t>304.</a:t>
            </a:r>
          </a:p>
          <a:p>
            <a:pPr lvl="1">
              <a:lnSpc>
                <a:spcPct val="120000"/>
              </a:lnSpc>
              <a:spcBef>
                <a:spcPts val="0"/>
              </a:spcBef>
              <a:spcAft>
                <a:spcPts val="200"/>
              </a:spcAft>
            </a:pPr>
            <a:r>
              <a:rPr lang="en-US" dirty="0" smtClean="0"/>
              <a:t>If-Unmodified-Since </a:t>
            </a:r>
            <a:r>
              <a:rPr lang="en-US" dirty="0"/>
              <a:t>– value of a previous Last-Modified response used with a PUT or DELETE. Server should only act if nobody else has modified the resource since you last fetched it. Otherwise provides a 412</a:t>
            </a:r>
          </a:p>
        </p:txBody>
      </p:sp>
    </p:spTree>
    <p:extLst>
      <p:ext uri="{BB962C8B-B14F-4D97-AF65-F5344CB8AC3E}">
        <p14:creationId xmlns:p14="http://schemas.microsoft.com/office/powerpoint/2010/main" val="1336450155"/>
      </p:ext>
    </p:extLst>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92497"/>
          </a:xfrm>
        </p:spPr>
        <p:txBody>
          <a:bodyPr/>
          <a:lstStyle/>
          <a:p>
            <a:r>
              <a:rPr lang="en-US" dirty="0" smtClean="0"/>
              <a:t>Conditional Processing</a:t>
            </a:r>
            <a:br>
              <a:rPr lang="en-US" dirty="0" smtClean="0"/>
            </a:br>
            <a:r>
              <a:rPr lang="en-US" sz="1800" dirty="0"/>
              <a:t>(https://blog.4psa.com/rest-best-practices-managing-concurrent-updates/)</a:t>
            </a:r>
          </a:p>
        </p:txBody>
      </p:sp>
      <p:pic>
        <p:nvPicPr>
          <p:cNvPr id="3" name="Picture 2"/>
          <p:cNvPicPr>
            <a:picLocks noChangeAspect="1"/>
          </p:cNvPicPr>
          <p:nvPr/>
        </p:nvPicPr>
        <p:blipFill>
          <a:blip r:embed="rId2"/>
          <a:stretch>
            <a:fillRect/>
          </a:stretch>
        </p:blipFill>
        <p:spPr>
          <a:xfrm>
            <a:off x="681094" y="1003050"/>
            <a:ext cx="6962775" cy="3495675"/>
          </a:xfrm>
          <a:prstGeom prst="rect">
            <a:avLst/>
          </a:prstGeom>
        </p:spPr>
      </p:pic>
    </p:spTree>
    <p:extLst>
      <p:ext uri="{BB962C8B-B14F-4D97-AF65-F5344CB8AC3E}">
        <p14:creationId xmlns:p14="http://schemas.microsoft.com/office/powerpoint/2010/main" val="1186291112"/>
      </p:ext>
    </p:extLst>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Request/Response</a:t>
            </a:r>
            <a:endParaRPr lang="en-US" dirty="0"/>
          </a:p>
        </p:txBody>
      </p:sp>
      <p:pic>
        <p:nvPicPr>
          <p:cNvPr id="3" name="Picture 2"/>
          <p:cNvPicPr>
            <a:picLocks noChangeAspect="1"/>
          </p:cNvPicPr>
          <p:nvPr/>
        </p:nvPicPr>
        <p:blipFill>
          <a:blip r:embed="rId2"/>
          <a:stretch>
            <a:fillRect/>
          </a:stretch>
        </p:blipFill>
        <p:spPr>
          <a:xfrm>
            <a:off x="919659" y="912033"/>
            <a:ext cx="6743700" cy="2657475"/>
          </a:xfrm>
          <a:prstGeom prst="rect">
            <a:avLst/>
          </a:prstGeom>
        </p:spPr>
      </p:pic>
    </p:spTree>
    <p:extLst>
      <p:ext uri="{BB962C8B-B14F-4D97-AF65-F5344CB8AC3E}">
        <p14:creationId xmlns:p14="http://schemas.microsoft.com/office/powerpoint/2010/main" val="756540636"/>
      </p:ext>
    </p:extLst>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Bob Already Read and now Updates</a:t>
            </a:r>
            <a:endParaRPr lang="en-US" dirty="0"/>
          </a:p>
        </p:txBody>
      </p:sp>
      <p:pic>
        <p:nvPicPr>
          <p:cNvPr id="3" name="Picture 2"/>
          <p:cNvPicPr>
            <a:picLocks noChangeAspect="1"/>
          </p:cNvPicPr>
          <p:nvPr/>
        </p:nvPicPr>
        <p:blipFill>
          <a:blip r:embed="rId2"/>
          <a:stretch>
            <a:fillRect/>
          </a:stretch>
        </p:blipFill>
        <p:spPr>
          <a:xfrm>
            <a:off x="235170" y="951858"/>
            <a:ext cx="6753225" cy="3105150"/>
          </a:xfrm>
          <a:prstGeom prst="rect">
            <a:avLst/>
          </a:prstGeom>
        </p:spPr>
      </p:pic>
      <p:sp>
        <p:nvSpPr>
          <p:cNvPr id="4" name="TextBox 3"/>
          <p:cNvSpPr txBox="1"/>
          <p:nvPr/>
        </p:nvSpPr>
        <p:spPr>
          <a:xfrm>
            <a:off x="4545467" y="83586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In addition to updating the resource</a:t>
            </a:r>
            <a:br>
              <a:rPr lang="en-US" sz="2000" dirty="0" smtClean="0">
                <a:latin typeface="+mn-lt"/>
              </a:rPr>
            </a:br>
            <a:r>
              <a:rPr lang="en-US" sz="2000" dirty="0" smtClean="0">
                <a:latin typeface="+mn-lt"/>
              </a:rPr>
              <a:t>state, e.g. account balance, this also</a:t>
            </a:r>
            <a:br>
              <a:rPr lang="en-US" sz="2000" dirty="0" smtClean="0">
                <a:latin typeface="+mn-lt"/>
              </a:rPr>
            </a:br>
            <a:r>
              <a:rPr lang="en-US" sz="2000" dirty="0" smtClean="0">
                <a:latin typeface="+mn-lt"/>
              </a:rPr>
              <a:t>changes</a:t>
            </a: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a:t>
            </a:r>
            <a:r>
              <a:rPr lang="en-US" sz="1600" dirty="0" err="1" smtClean="0">
                <a:latin typeface="+mn-lt"/>
              </a:rPr>
              <a:t>ETag</a:t>
            </a:r>
            <a:endParaRPr lang="en-US" sz="1600" dirty="0" smtClean="0">
              <a:latin typeface="+mn-lt"/>
            </a:endParaRPr>
          </a:p>
          <a:p>
            <a:pPr marL="342900" indent="-342900">
              <a:lnSpc>
                <a:spcPct val="90000"/>
              </a:lnSpc>
              <a:spcBef>
                <a:spcPts val="600"/>
              </a:spcBef>
              <a:spcAft>
                <a:spcPts val="0"/>
              </a:spcAft>
              <a:buClr>
                <a:schemeClr val="bg1"/>
              </a:buClr>
              <a:buFont typeface="Arial" panose="020B0604020202020204" pitchFamily="34" charset="0"/>
              <a:buChar char="•"/>
            </a:pPr>
            <a:r>
              <a:rPr lang="en-US" sz="1600" dirty="0" smtClean="0">
                <a:latin typeface="+mn-lt"/>
              </a:rPr>
              <a:t>The Last Modified Date</a:t>
            </a:r>
          </a:p>
          <a:p>
            <a:pPr marL="342900" indent="-342900">
              <a:lnSpc>
                <a:spcPct val="90000"/>
              </a:lnSpc>
              <a:spcBef>
                <a:spcPts val="600"/>
              </a:spcBef>
              <a:spcAft>
                <a:spcPts val="0"/>
              </a:spcAft>
              <a:buClr>
                <a:schemeClr val="bg1"/>
              </a:buClr>
              <a:buFont typeface="Arial" panose="020B0604020202020204" pitchFamily="34" charset="0"/>
              <a:buChar char="•"/>
            </a:pPr>
            <a:endParaRPr lang="en-US" sz="2000" dirty="0" smtClean="0">
              <a:latin typeface="+mn-lt"/>
            </a:endParaRPr>
          </a:p>
        </p:txBody>
      </p:sp>
    </p:spTree>
    <p:extLst>
      <p:ext uri="{BB962C8B-B14F-4D97-AF65-F5344CB8AC3E}">
        <p14:creationId xmlns:p14="http://schemas.microsoft.com/office/powerpoint/2010/main" val="2075279012"/>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Diagrams</a:t>
            </a:r>
            <a:endParaRPr lang="en-US"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15" name="TextBox 14"/>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5"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12077"/>
      </p:ext>
    </p:extLst>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Mary Tries to Update</a:t>
            </a:r>
            <a:endParaRPr lang="en-US" dirty="0"/>
          </a:p>
        </p:txBody>
      </p:sp>
      <p:pic>
        <p:nvPicPr>
          <p:cNvPr id="3" name="Picture 2"/>
          <p:cNvPicPr>
            <a:picLocks noChangeAspect="1"/>
          </p:cNvPicPr>
          <p:nvPr/>
        </p:nvPicPr>
        <p:blipFill>
          <a:blip r:embed="rId2"/>
          <a:stretch>
            <a:fillRect/>
          </a:stretch>
        </p:blipFill>
        <p:spPr>
          <a:xfrm>
            <a:off x="425904" y="718055"/>
            <a:ext cx="5587884" cy="3879831"/>
          </a:xfrm>
          <a:prstGeom prst="rect">
            <a:avLst/>
          </a:prstGeom>
        </p:spPr>
      </p:pic>
      <p:sp>
        <p:nvSpPr>
          <p:cNvPr id="4" name="Right Brace 3"/>
          <p:cNvSpPr/>
          <p:nvPr/>
        </p:nvSpPr>
        <p:spPr>
          <a:xfrm>
            <a:off x="3870773" y="1318307"/>
            <a:ext cx="230002" cy="5273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973001" y="861107"/>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smtClean="0">
                <a:latin typeface="+mn-lt"/>
              </a:rPr>
              <a:t>Bob’s update changed</a:t>
            </a:r>
            <a:br>
              <a:rPr lang="en-US" sz="2000" dirty="0" smtClean="0">
                <a:latin typeface="+mn-lt"/>
              </a:rPr>
            </a:br>
            <a:r>
              <a:rPr lang="en-US" sz="2000" dirty="0" smtClean="0">
                <a:latin typeface="+mn-lt"/>
              </a:rPr>
              <a:t>the data, and changed</a:t>
            </a:r>
            <a:br>
              <a:rPr lang="en-US" sz="2000" dirty="0" smtClean="0">
                <a:latin typeface="+mn-lt"/>
              </a:rPr>
            </a:br>
            <a:r>
              <a:rPr lang="en-US" sz="2000" dirty="0" smtClean="0">
                <a:latin typeface="+mn-lt"/>
              </a:rPr>
              <a:t>this “metadata.”</a:t>
            </a:r>
          </a:p>
        </p:txBody>
      </p:sp>
      <p:cxnSp>
        <p:nvCxnSpPr>
          <p:cNvPr id="7" name="Straight Connector 6"/>
          <p:cNvCxnSpPr/>
          <p:nvPr/>
        </p:nvCxnSpPr>
        <p:spPr>
          <a:xfrm flipH="1">
            <a:off x="4100775" y="1250989"/>
            <a:ext cx="1985875" cy="3309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443757"/>
      </p:ext>
    </p:extLst>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Middleware</a:t>
            </a:r>
            <a:endParaRPr lang="en-US" dirty="0"/>
          </a:p>
        </p:txBody>
      </p:sp>
    </p:spTree>
    <p:extLst>
      <p:ext uri="{BB962C8B-B14F-4D97-AF65-F5344CB8AC3E}">
        <p14:creationId xmlns:p14="http://schemas.microsoft.com/office/powerpoint/2010/main" val="47864061"/>
      </p:ext>
    </p:extLst>
  </p:cSld>
  <p:clrMapOvr>
    <a:masterClrMapping/>
  </p:clrMapOvr>
  <p:transition spd="med">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sz="half" idx="1"/>
          </p:nvPr>
        </p:nvSpPr>
        <p:spPr>
          <a:xfrm>
            <a:off x="425904" y="738805"/>
            <a:ext cx="8267140" cy="3545980"/>
          </a:xfrm>
        </p:spPr>
        <p:txBody>
          <a:bodyPr>
            <a:normAutofit/>
          </a:bodyPr>
          <a:lstStyle/>
          <a:p>
            <a:pPr marL="0" indent="0">
              <a:buNone/>
            </a:pPr>
            <a:r>
              <a:rPr lang="en-US" sz="1600" b="1" dirty="0" smtClean="0"/>
              <a:t>“Middleware</a:t>
            </a:r>
            <a:r>
              <a:rPr lang="en-US" sz="1600" dirty="0"/>
              <a:t> is computer </a:t>
            </a:r>
            <a:r>
              <a:rPr lang="en-US" sz="1600" dirty="0">
                <a:hlinkClick r:id="rId2" tooltip="Software"/>
              </a:rPr>
              <a:t>software</a:t>
            </a:r>
            <a:r>
              <a:rPr lang="en-US" sz="1600" dirty="0"/>
              <a:t> that provides services to </a:t>
            </a:r>
            <a:r>
              <a:rPr lang="en-US" sz="1600" dirty="0">
                <a:hlinkClick r:id="rId3" tooltip="Software application"/>
              </a:rPr>
              <a:t>software applications</a:t>
            </a:r>
            <a:r>
              <a:rPr lang="en-US" sz="1600" dirty="0"/>
              <a:t> beyond those available from the </a:t>
            </a:r>
            <a:r>
              <a:rPr lang="en-US" sz="1600" dirty="0">
                <a:hlinkClick r:id="rId4" tooltip="Operating system"/>
              </a:rPr>
              <a:t>operating system</a:t>
            </a:r>
            <a:r>
              <a:rPr lang="en-US" sz="1600" dirty="0"/>
              <a:t>. It can be described as "software glue".</a:t>
            </a:r>
            <a:r>
              <a:rPr lang="en-US" sz="1600" baseline="30000" dirty="0">
                <a:hlinkClick r:id="rId5"/>
              </a:rPr>
              <a:t>[1]</a:t>
            </a:r>
            <a:endParaRPr lang="en-US" sz="1600" dirty="0"/>
          </a:p>
          <a:p>
            <a:pPr marL="0" indent="0">
              <a:buNone/>
            </a:pPr>
            <a:r>
              <a:rPr lang="en-US" sz="1600" dirty="0"/>
              <a:t>Middleware makes it easier for </a:t>
            </a:r>
            <a:r>
              <a:rPr lang="en-US" sz="1600" dirty="0">
                <a:hlinkClick r:id="rId6" tooltip="Software developer"/>
              </a:rPr>
              <a:t>software developers</a:t>
            </a:r>
            <a:r>
              <a:rPr lang="en-US" sz="1600" dirty="0"/>
              <a:t> to implement communication and </a:t>
            </a:r>
            <a:r>
              <a:rPr lang="en-US" sz="1600" dirty="0">
                <a:hlinkClick r:id="rId7" tooltip="Input/output"/>
              </a:rPr>
              <a:t>input/output</a:t>
            </a:r>
            <a:r>
              <a:rPr lang="en-US" sz="1600" dirty="0"/>
              <a:t>, so they can focus on the specific purpose of their application</a:t>
            </a:r>
            <a:r>
              <a:rPr lang="en-US" sz="1600" dirty="0" smtClean="0"/>
              <a:t>.” (Wikipedia)</a:t>
            </a:r>
            <a:endParaRPr lang="en-US" sz="1600" dirty="0"/>
          </a:p>
          <a:p>
            <a:endParaRPr lang="en-US" sz="1600" dirty="0"/>
          </a:p>
        </p:txBody>
      </p:sp>
      <p:pic>
        <p:nvPicPr>
          <p:cNvPr id="4" name="Picture 3"/>
          <p:cNvPicPr>
            <a:picLocks noChangeAspect="1"/>
          </p:cNvPicPr>
          <p:nvPr/>
        </p:nvPicPr>
        <p:blipFill>
          <a:blip r:embed="rId8"/>
          <a:stretch>
            <a:fillRect/>
          </a:stretch>
        </p:blipFill>
        <p:spPr>
          <a:xfrm>
            <a:off x="200723" y="2582182"/>
            <a:ext cx="8861502" cy="2021045"/>
          </a:xfrm>
          <a:prstGeom prst="rect">
            <a:avLst/>
          </a:prstGeom>
        </p:spPr>
      </p:pic>
    </p:spTree>
    <p:extLst>
      <p:ext uri="{BB962C8B-B14F-4D97-AF65-F5344CB8AC3E}">
        <p14:creationId xmlns:p14="http://schemas.microsoft.com/office/powerpoint/2010/main" val="1514300900"/>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sz="half" idx="1"/>
          </p:nvPr>
        </p:nvSpPr>
        <p:spPr>
          <a:xfrm>
            <a:off x="425904" y="738805"/>
            <a:ext cx="8267140" cy="3545980"/>
          </a:xfrm>
        </p:spPr>
        <p:txBody>
          <a:bodyPr>
            <a:normAutofit/>
          </a:bodyPr>
          <a:lstStyle/>
          <a:p>
            <a:pPr marL="0" indent="0">
              <a:buNone/>
            </a:pPr>
            <a:r>
              <a:rPr lang="en-US" sz="1600" b="1" dirty="0" smtClean="0"/>
              <a:t>“Middleware</a:t>
            </a:r>
            <a:r>
              <a:rPr lang="en-US" sz="1600" dirty="0"/>
              <a:t> is computer </a:t>
            </a:r>
            <a:r>
              <a:rPr lang="en-US" sz="1600" dirty="0">
                <a:hlinkClick r:id="rId2" tooltip="Software"/>
              </a:rPr>
              <a:t>software</a:t>
            </a:r>
            <a:r>
              <a:rPr lang="en-US" sz="1600" dirty="0"/>
              <a:t> that provides services to </a:t>
            </a:r>
            <a:r>
              <a:rPr lang="en-US" sz="1600" dirty="0">
                <a:hlinkClick r:id="rId3" tooltip="Software application"/>
              </a:rPr>
              <a:t>software applications</a:t>
            </a:r>
            <a:r>
              <a:rPr lang="en-US" sz="1600" dirty="0"/>
              <a:t> beyond those available from the </a:t>
            </a:r>
            <a:r>
              <a:rPr lang="en-US" sz="1600" dirty="0">
                <a:hlinkClick r:id="rId4" tooltip="Operating system"/>
              </a:rPr>
              <a:t>operating system</a:t>
            </a:r>
            <a:r>
              <a:rPr lang="en-US" sz="1600" dirty="0"/>
              <a:t>. It can be described as "software glue".</a:t>
            </a:r>
            <a:r>
              <a:rPr lang="en-US" sz="1600" baseline="30000" dirty="0">
                <a:hlinkClick r:id="rId5"/>
              </a:rPr>
              <a:t>[1]</a:t>
            </a:r>
            <a:endParaRPr lang="en-US" sz="1600" dirty="0"/>
          </a:p>
          <a:p>
            <a:pPr marL="0" indent="0">
              <a:buNone/>
            </a:pPr>
            <a:r>
              <a:rPr lang="en-US" sz="1600" dirty="0"/>
              <a:t>Middleware makes it easier for </a:t>
            </a:r>
            <a:r>
              <a:rPr lang="en-US" sz="1600" dirty="0">
                <a:hlinkClick r:id="rId6" tooltip="Software developer"/>
              </a:rPr>
              <a:t>software developers</a:t>
            </a:r>
            <a:r>
              <a:rPr lang="en-US" sz="1600" dirty="0"/>
              <a:t> to implement communication and </a:t>
            </a:r>
            <a:r>
              <a:rPr lang="en-US" sz="1600" dirty="0">
                <a:hlinkClick r:id="rId7" tooltip="Input/output"/>
              </a:rPr>
              <a:t>input/output</a:t>
            </a:r>
            <a:r>
              <a:rPr lang="en-US" sz="1600" dirty="0"/>
              <a:t>, so they can focus on the specific purpose of their application</a:t>
            </a:r>
            <a:r>
              <a:rPr lang="en-US" sz="1600" dirty="0" smtClean="0"/>
              <a:t>.” (Wikipedia)</a:t>
            </a:r>
            <a:endParaRPr lang="en-US" sz="1600" dirty="0"/>
          </a:p>
          <a:p>
            <a:endParaRPr lang="en-US" sz="1600" dirty="0"/>
          </a:p>
        </p:txBody>
      </p:sp>
      <p:pic>
        <p:nvPicPr>
          <p:cNvPr id="4" name="Picture 3"/>
          <p:cNvPicPr>
            <a:picLocks noChangeAspect="1"/>
          </p:cNvPicPr>
          <p:nvPr/>
        </p:nvPicPr>
        <p:blipFill>
          <a:blip r:embed="rId8"/>
          <a:stretch>
            <a:fillRect/>
          </a:stretch>
        </p:blipFill>
        <p:spPr>
          <a:xfrm>
            <a:off x="200723" y="2582182"/>
            <a:ext cx="8861502" cy="2021045"/>
          </a:xfrm>
          <a:prstGeom prst="rect">
            <a:avLst/>
          </a:prstGeom>
        </p:spPr>
      </p:pic>
      <p:sp>
        <p:nvSpPr>
          <p:cNvPr id="5" name="Rounded Rectangle 4"/>
          <p:cNvSpPr/>
          <p:nvPr/>
        </p:nvSpPr>
        <p:spPr>
          <a:xfrm>
            <a:off x="544850" y="738805"/>
            <a:ext cx="7878037" cy="3393354"/>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solidFill>
                  <a:srgbClr val="FFFF00"/>
                </a:solidFill>
              </a:rPr>
              <a:t>Don’s definition</a:t>
            </a:r>
          </a:p>
          <a:p>
            <a:pPr marL="342900" indent="-342900">
              <a:buFont typeface="Arial" charset="0"/>
              <a:buChar char="•"/>
            </a:pPr>
            <a:r>
              <a:rPr lang="en-US" sz="1800" dirty="0" smtClean="0">
                <a:solidFill>
                  <a:srgbClr val="FFFF00"/>
                </a:solidFill>
              </a:rPr>
              <a:t>The is application specific logic.</a:t>
            </a:r>
          </a:p>
          <a:p>
            <a:pPr marL="342900" indent="-342900">
              <a:buFont typeface="Arial" charset="0"/>
              <a:buChar char="•"/>
            </a:pPr>
            <a:r>
              <a:rPr lang="en-US" sz="1800" dirty="0" smtClean="0">
                <a:solidFill>
                  <a:srgbClr val="FFFF00"/>
                </a:solidFill>
              </a:rPr>
              <a:t>Icky, complex stuff that all applications seems to need</a:t>
            </a:r>
          </a:p>
          <a:p>
            <a:pPr marL="800100" lvl="1" indent="-342900">
              <a:buFont typeface="Arial" charset="0"/>
              <a:buChar char="•"/>
            </a:pPr>
            <a:r>
              <a:rPr lang="en-US" sz="1600" dirty="0" smtClean="0">
                <a:solidFill>
                  <a:srgbClr val="FFFF00"/>
                </a:solidFill>
              </a:rPr>
              <a:t>Transactions</a:t>
            </a:r>
          </a:p>
          <a:p>
            <a:pPr marL="800100" lvl="1" indent="-342900">
              <a:buFont typeface="Arial" charset="0"/>
              <a:buChar char="•"/>
            </a:pPr>
            <a:r>
              <a:rPr lang="en-US" sz="1600" dirty="0" smtClean="0">
                <a:solidFill>
                  <a:srgbClr val="FFFF00"/>
                </a:solidFill>
              </a:rPr>
              <a:t>Security</a:t>
            </a:r>
          </a:p>
          <a:p>
            <a:pPr marL="800100" lvl="1" indent="-342900">
              <a:buFont typeface="Arial" charset="0"/>
              <a:buChar char="•"/>
            </a:pPr>
            <a:r>
              <a:rPr lang="en-US" sz="1600" dirty="0">
                <a:solidFill>
                  <a:srgbClr val="FFFF00"/>
                </a:solidFill>
              </a:rPr>
              <a:t>e</a:t>
            </a:r>
            <a:r>
              <a:rPr lang="en-US" sz="1600" dirty="0" smtClean="0">
                <a:solidFill>
                  <a:srgbClr val="FFFF00"/>
                </a:solidFill>
              </a:rPr>
              <a:t>tc.</a:t>
            </a:r>
          </a:p>
          <a:p>
            <a:pPr lvl="1"/>
            <a:r>
              <a:rPr lang="en-US" sz="1800" dirty="0" smtClean="0">
                <a:solidFill>
                  <a:srgbClr val="FFFF00"/>
                </a:solidFill>
              </a:rPr>
              <a:t>This is the middleware.</a:t>
            </a:r>
          </a:p>
          <a:p>
            <a:pPr marL="342900" indent="-342900">
              <a:buFont typeface="Arial" charset="0"/>
              <a:buChar char="•"/>
            </a:pPr>
            <a:r>
              <a:rPr lang="en-US" sz="1800" dirty="0" smtClean="0">
                <a:solidFill>
                  <a:srgbClr val="FFFF00"/>
                </a:solidFill>
              </a:rPr>
              <a:t>There are parts two middleware</a:t>
            </a:r>
          </a:p>
          <a:p>
            <a:pPr marL="800100" lvl="1" indent="-342900">
              <a:buFont typeface="Arial" charset="0"/>
              <a:buChar char="•"/>
            </a:pPr>
            <a:r>
              <a:rPr lang="en-US" sz="1600" dirty="0" smtClean="0">
                <a:solidFill>
                  <a:srgbClr val="FFFF00"/>
                </a:solidFill>
              </a:rPr>
              <a:t>What gets injected into the application code, often </a:t>
            </a:r>
            <a:r>
              <a:rPr lang="en-US" sz="1600" i="1" dirty="0" smtClean="0">
                <a:solidFill>
                  <a:srgbClr val="FFFF00"/>
                </a:solidFill>
              </a:rPr>
              <a:t>before</a:t>
            </a:r>
            <a:r>
              <a:rPr lang="en-US" sz="1600" dirty="0" smtClean="0">
                <a:solidFill>
                  <a:srgbClr val="FFFF00"/>
                </a:solidFill>
              </a:rPr>
              <a:t> and </a:t>
            </a:r>
            <a:r>
              <a:rPr lang="en-US" sz="1600" i="1" dirty="0" smtClean="0">
                <a:solidFill>
                  <a:srgbClr val="FFFF00"/>
                </a:solidFill>
              </a:rPr>
              <a:t>after</a:t>
            </a:r>
            <a:r>
              <a:rPr lang="en-US" sz="1600" dirty="0" smtClean="0">
                <a:solidFill>
                  <a:srgbClr val="FFFF00"/>
                </a:solidFill>
              </a:rPr>
              <a:t> processing.</a:t>
            </a:r>
          </a:p>
          <a:p>
            <a:pPr marL="800100" lvl="1" indent="-342900">
              <a:buFont typeface="Arial" charset="0"/>
              <a:buChar char="•"/>
            </a:pPr>
            <a:r>
              <a:rPr lang="en-US" sz="1600" dirty="0" smtClean="0">
                <a:solidFill>
                  <a:srgbClr val="FFFF00"/>
                </a:solidFill>
              </a:rPr>
              <a:t>The API or service implementing the function.</a:t>
            </a:r>
            <a:endParaRPr lang="en-US" sz="1600" dirty="0">
              <a:solidFill>
                <a:srgbClr val="FFFF00"/>
              </a:solidFill>
            </a:endParaRPr>
          </a:p>
        </p:txBody>
      </p:sp>
    </p:spTree>
    <p:extLst>
      <p:ext uri="{BB962C8B-B14F-4D97-AF65-F5344CB8AC3E}">
        <p14:creationId xmlns:p14="http://schemas.microsoft.com/office/powerpoint/2010/main" val="1967672471"/>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733" y="706517"/>
            <a:ext cx="4995161" cy="2157582"/>
          </a:xfrm>
          <a:prstGeom prst="rect">
            <a:avLst/>
          </a:prstGeom>
        </p:spPr>
      </p:pic>
      <p:pic>
        <p:nvPicPr>
          <p:cNvPr id="2050" name="Picture 2" descr="https://www.packtpub.com/sites/default/files/Article-Images/6548_03_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478" y="2467662"/>
            <a:ext cx="4321827" cy="2137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Node Express Express Example</a:t>
            </a:r>
            <a:endParaRPr lang="en-US" dirty="0"/>
          </a:p>
        </p:txBody>
      </p:sp>
      <p:pic>
        <p:nvPicPr>
          <p:cNvPr id="2052" name="Picture 4" descr="http://sdz-upload.s3.amazonaws.com/prod/upload/p2ch3_The%20middleware%20communicates%20with%20the%20settings%20via%20Connect%20-%20New%20P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391" y="241222"/>
            <a:ext cx="1709440" cy="21592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7371298" y="1320868"/>
            <a:ext cx="67878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67766" y="779765"/>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1100" dirty="0" smtClean="0">
                <a:latin typeface="+mn-lt"/>
              </a:rPr>
              <a:t>Call local or</a:t>
            </a:r>
            <a:br>
              <a:rPr lang="en-US" sz="1100" dirty="0" smtClean="0">
                <a:latin typeface="+mn-lt"/>
              </a:rPr>
            </a:br>
            <a:r>
              <a:rPr lang="en-US" sz="1100" dirty="0" smtClean="0">
                <a:latin typeface="+mn-lt"/>
              </a:rPr>
              <a:t>cloud infrastructure</a:t>
            </a:r>
            <a:r>
              <a:rPr lang="en-US" sz="1100" dirty="0">
                <a:latin typeface="+mn-lt"/>
              </a:rPr>
              <a:t/>
            </a:r>
            <a:br>
              <a:rPr lang="en-US" sz="1100" dirty="0">
                <a:latin typeface="+mn-lt"/>
              </a:rPr>
            </a:br>
            <a:r>
              <a:rPr lang="en-US" sz="1100" dirty="0" smtClean="0">
                <a:latin typeface="+mn-lt"/>
              </a:rPr>
              <a:t>APIs</a:t>
            </a:r>
          </a:p>
        </p:txBody>
      </p:sp>
    </p:spTree>
    <p:extLst>
      <p:ext uri="{BB962C8B-B14F-4D97-AF65-F5344CB8AC3E}">
        <p14:creationId xmlns:p14="http://schemas.microsoft.com/office/powerpoint/2010/main" val="1184063411"/>
      </p:ext>
    </p:extLst>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9532" y="461658"/>
            <a:ext cx="7709210" cy="3129033"/>
          </a:xfrm>
          <a:prstGeom prst="rect">
            <a:avLst/>
          </a:prstGeom>
        </p:spPr>
      </p:pic>
      <p:sp>
        <p:nvSpPr>
          <p:cNvPr id="2" name="Title 1"/>
          <p:cNvSpPr>
            <a:spLocks noGrp="1"/>
          </p:cNvSpPr>
          <p:nvPr>
            <p:ph type="title"/>
          </p:nvPr>
        </p:nvSpPr>
        <p:spPr/>
        <p:txBody>
          <a:bodyPr/>
          <a:lstStyle/>
          <a:p>
            <a:r>
              <a:rPr lang="en-US" dirty="0" smtClean="0"/>
              <a:t>Apache Axis Example</a:t>
            </a:r>
            <a:endParaRPr lang="en-US" dirty="0"/>
          </a:p>
        </p:txBody>
      </p:sp>
      <p:sp>
        <p:nvSpPr>
          <p:cNvPr id="5" name="Content Placeholder 4"/>
          <p:cNvSpPr>
            <a:spLocks noGrp="1"/>
          </p:cNvSpPr>
          <p:nvPr>
            <p:ph sz="half" idx="1"/>
          </p:nvPr>
        </p:nvSpPr>
        <p:spPr>
          <a:xfrm>
            <a:off x="457200" y="3590691"/>
            <a:ext cx="8267140" cy="996177"/>
          </a:xfrm>
        </p:spPr>
        <p:txBody>
          <a:bodyPr>
            <a:normAutofit fontScale="92500" lnSpcReduction="20000"/>
          </a:bodyPr>
          <a:lstStyle/>
          <a:p>
            <a:pPr marL="0" indent="0">
              <a:buNone/>
            </a:pPr>
            <a:r>
              <a:rPr lang="en-US" dirty="0" smtClean="0"/>
              <a:t>The </a:t>
            </a:r>
            <a:r>
              <a:rPr lang="en-US" i="1" dirty="0" smtClean="0"/>
              <a:t>before </a:t>
            </a:r>
            <a:r>
              <a:rPr lang="en-US" dirty="0" smtClean="0"/>
              <a:t>and </a:t>
            </a:r>
            <a:r>
              <a:rPr lang="en-US" i="1" dirty="0" smtClean="0"/>
              <a:t>after </a:t>
            </a:r>
            <a:r>
              <a:rPr lang="en-US" dirty="0" smtClean="0"/>
              <a:t>handlers/middleware interceptors</a:t>
            </a:r>
          </a:p>
          <a:p>
            <a:r>
              <a:rPr lang="en-US" i="1" dirty="0" smtClean="0"/>
              <a:t>May </a:t>
            </a:r>
            <a:r>
              <a:rPr lang="en-US" dirty="0" smtClean="0"/>
              <a:t>perform inline processing of request, e.g. validate signature and/or</a:t>
            </a:r>
          </a:p>
          <a:p>
            <a:r>
              <a:rPr lang="en-US" i="1" dirty="0" smtClean="0"/>
              <a:t>May </a:t>
            </a:r>
            <a:r>
              <a:rPr lang="en-US" dirty="0" smtClean="0"/>
              <a:t>call an external service API, e.g. logging, check an </a:t>
            </a:r>
            <a:r>
              <a:rPr lang="en-US" dirty="0" err="1" smtClean="0"/>
              <a:t>ETag</a:t>
            </a:r>
            <a:r>
              <a:rPr lang="en-US" dirty="0" smtClean="0"/>
              <a:t> in a ledger, etc.</a:t>
            </a:r>
            <a:endParaRPr lang="en-US" i="1" dirty="0"/>
          </a:p>
        </p:txBody>
      </p:sp>
    </p:spTree>
    <p:extLst>
      <p:ext uri="{BB962C8B-B14F-4D97-AF65-F5344CB8AC3E}">
        <p14:creationId xmlns:p14="http://schemas.microsoft.com/office/powerpoint/2010/main" val="2010196001"/>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endParaRPr lang="en-US" dirty="0"/>
          </a:p>
        </p:txBody>
      </p:sp>
      <p:sp>
        <p:nvSpPr>
          <p:cNvPr id="3" name="Content Placeholder 2"/>
          <p:cNvSpPr>
            <a:spLocks noGrp="1"/>
          </p:cNvSpPr>
          <p:nvPr>
            <p:ph sz="half" idx="1"/>
          </p:nvPr>
        </p:nvSpPr>
        <p:spPr/>
        <p:txBody>
          <a:bodyPr/>
          <a:lstStyle/>
          <a:p>
            <a:endParaRPr lang="en-US"/>
          </a:p>
        </p:txBody>
      </p:sp>
      <p:pic>
        <p:nvPicPr>
          <p:cNvPr id="4" name="Picture 3"/>
          <p:cNvPicPr>
            <a:picLocks noChangeAspect="1"/>
          </p:cNvPicPr>
          <p:nvPr/>
        </p:nvPicPr>
        <p:blipFill>
          <a:blip r:embed="rId2"/>
          <a:stretch>
            <a:fillRect/>
          </a:stretch>
        </p:blipFill>
        <p:spPr>
          <a:xfrm>
            <a:off x="254000" y="819150"/>
            <a:ext cx="8636000" cy="3505200"/>
          </a:xfrm>
          <a:prstGeom prst="rect">
            <a:avLst/>
          </a:prstGeom>
        </p:spPr>
      </p:pic>
    </p:spTree>
    <p:extLst>
      <p:ext uri="{BB962C8B-B14F-4D97-AF65-F5344CB8AC3E}">
        <p14:creationId xmlns:p14="http://schemas.microsoft.com/office/powerpoint/2010/main" val="1074646504"/>
      </p:ext>
    </p:extLst>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2</a:t>
            </a:r>
            <a:endParaRPr lang="en-US" dirty="0"/>
          </a:p>
        </p:txBody>
      </p:sp>
    </p:spTree>
    <p:extLst>
      <p:ext uri="{BB962C8B-B14F-4D97-AF65-F5344CB8AC3E}">
        <p14:creationId xmlns:p14="http://schemas.microsoft.com/office/powerpoint/2010/main" val="488068687"/>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137" y="390071"/>
            <a:ext cx="6690732" cy="2797544"/>
          </a:xfrm>
          <a:prstGeom prst="rect">
            <a:avLst/>
          </a:prstGeom>
        </p:spPr>
      </p:pic>
      <p:sp>
        <p:nvSpPr>
          <p:cNvPr id="2" name="Title 1"/>
          <p:cNvSpPr>
            <a:spLocks noGrp="1"/>
          </p:cNvSpPr>
          <p:nvPr>
            <p:ph type="title"/>
          </p:nvPr>
        </p:nvSpPr>
        <p:spPr>
          <a:solidFill>
            <a:schemeClr val="tx2"/>
          </a:solidFill>
        </p:spPr>
        <p:txBody>
          <a:bodyPr/>
          <a:lstStyle/>
          <a:p>
            <a:r>
              <a:rPr lang="en-US" dirty="0" smtClean="0"/>
              <a:t>Project 2 </a:t>
            </a:r>
            <a:r>
              <a:rPr lang="mr-IN" dirty="0" smtClean="0"/>
              <a:t>–</a:t>
            </a:r>
            <a:r>
              <a:rPr lang="en-US" dirty="0" smtClean="0"/>
              <a:t> Part 1</a:t>
            </a:r>
            <a:endParaRPr lang="en-US" dirty="0"/>
          </a:p>
        </p:txBody>
      </p:sp>
      <p:sp>
        <p:nvSpPr>
          <p:cNvPr id="3" name="Content Placeholder 2"/>
          <p:cNvSpPr>
            <a:spLocks noGrp="1"/>
          </p:cNvSpPr>
          <p:nvPr>
            <p:ph sz="half" idx="1"/>
          </p:nvPr>
        </p:nvSpPr>
        <p:spPr>
          <a:xfrm>
            <a:off x="457200" y="3187615"/>
            <a:ext cx="8267140" cy="1428990"/>
          </a:xfrm>
        </p:spPr>
        <p:txBody>
          <a:bodyPr>
            <a:normAutofit fontScale="85000" lnSpcReduction="20000"/>
          </a:bodyPr>
          <a:lstStyle/>
          <a:p>
            <a:pPr marL="0" indent="0">
              <a:lnSpc>
                <a:spcPct val="120000"/>
              </a:lnSpc>
              <a:spcBef>
                <a:spcPts val="0"/>
              </a:spcBef>
              <a:spcAft>
                <a:spcPts val="200"/>
              </a:spcAft>
              <a:buNone/>
            </a:pPr>
            <a:r>
              <a:rPr lang="en-US" dirty="0" smtClean="0"/>
              <a:t>Build on 1</a:t>
            </a:r>
            <a:r>
              <a:rPr lang="en-US" baseline="30000" dirty="0" smtClean="0"/>
              <a:t>st</a:t>
            </a:r>
            <a:r>
              <a:rPr lang="en-US" dirty="0" smtClean="0"/>
              <a:t> to </a:t>
            </a:r>
            <a:r>
              <a:rPr lang="en-US" dirty="0" err="1" smtClean="0"/>
              <a:t>microservices</a:t>
            </a:r>
            <a:endParaRPr lang="en-US" dirty="0" smtClean="0"/>
          </a:p>
          <a:p>
            <a:pPr lvl="1">
              <a:lnSpc>
                <a:spcPct val="120000"/>
              </a:lnSpc>
              <a:spcBef>
                <a:spcPts val="0"/>
              </a:spcBef>
              <a:spcAft>
                <a:spcPts val="200"/>
              </a:spcAft>
            </a:pPr>
            <a:r>
              <a:rPr lang="en-US" dirty="0" smtClean="0"/>
              <a:t>Implement the CRM Service (and HR Service) using Lambda functions,</a:t>
            </a:r>
            <a:br>
              <a:rPr lang="en-US" dirty="0" smtClean="0"/>
            </a:br>
            <a:r>
              <a:rPr lang="en-US" dirty="0" smtClean="0"/>
              <a:t>and orchestration approach from previous lecture.</a:t>
            </a:r>
          </a:p>
          <a:p>
            <a:pPr lvl="1">
              <a:lnSpc>
                <a:spcPct val="120000"/>
              </a:lnSpc>
              <a:spcBef>
                <a:spcPts val="0"/>
              </a:spcBef>
              <a:spcAft>
                <a:spcPts val="200"/>
              </a:spcAft>
            </a:pPr>
            <a:r>
              <a:rPr lang="en-US" dirty="0" smtClean="0"/>
              <a:t>Integrate with </a:t>
            </a:r>
            <a:r>
              <a:rPr lang="en-US" dirty="0" err="1" smtClean="0"/>
              <a:t>SmartyStreets</a:t>
            </a:r>
            <a:endParaRPr lang="en-US" dirty="0" smtClean="0"/>
          </a:p>
          <a:p>
            <a:pPr lvl="1">
              <a:lnSpc>
                <a:spcPct val="120000"/>
              </a:lnSpc>
              <a:spcBef>
                <a:spcPts val="0"/>
              </a:spcBef>
              <a:spcAft>
                <a:spcPts val="200"/>
              </a:spcAft>
            </a:pPr>
            <a:r>
              <a:rPr lang="en-US" dirty="0" smtClean="0"/>
              <a:t>Deploy all 3 </a:t>
            </a:r>
            <a:r>
              <a:rPr lang="en-US" dirty="0" err="1" smtClean="0"/>
              <a:t>microservices</a:t>
            </a:r>
            <a:r>
              <a:rPr lang="en-US" dirty="0" smtClean="0"/>
              <a:t> via API Gateway.</a:t>
            </a:r>
          </a:p>
          <a:p>
            <a:pPr>
              <a:lnSpc>
                <a:spcPct val="120000"/>
              </a:lnSpc>
              <a:spcBef>
                <a:spcPts val="0"/>
              </a:spcBef>
              <a:spcAft>
                <a:spcPts val="200"/>
              </a:spcAft>
            </a:pPr>
            <a:r>
              <a:rPr lang="en-US" dirty="0" smtClean="0"/>
              <a:t>Deliver web content via </a:t>
            </a:r>
            <a:r>
              <a:rPr lang="en-US" dirty="0" err="1" smtClean="0"/>
              <a:t>CloudFront</a:t>
            </a:r>
            <a:r>
              <a:rPr lang="en-US" dirty="0" smtClean="0"/>
              <a:t> and S3.</a:t>
            </a:r>
            <a:endParaRPr lang="en-US" dirty="0"/>
          </a:p>
        </p:txBody>
      </p:sp>
    </p:spTree>
    <p:extLst>
      <p:ext uri="{BB962C8B-B14F-4D97-AF65-F5344CB8AC3E}">
        <p14:creationId xmlns:p14="http://schemas.microsoft.com/office/powerpoint/2010/main" val="88301553"/>
      </p:ext>
    </p:extLst>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a:t>
            </a:r>
            <a:r>
              <a:rPr lang="mr-IN" dirty="0" smtClean="0"/>
              <a:t>–</a:t>
            </a:r>
            <a:r>
              <a:rPr lang="en-US" dirty="0" smtClean="0"/>
              <a:t> Part 2</a:t>
            </a:r>
            <a:endParaRPr lang="en-US" dirty="0"/>
          </a:p>
        </p:txBody>
      </p:sp>
      <p:sp>
        <p:nvSpPr>
          <p:cNvPr id="3" name="Content Placeholder 2"/>
          <p:cNvSpPr>
            <a:spLocks noGrp="1"/>
          </p:cNvSpPr>
          <p:nvPr>
            <p:ph sz="half" idx="1"/>
          </p:nvPr>
        </p:nvSpPr>
        <p:spPr/>
        <p:txBody>
          <a:bodyPr/>
          <a:lstStyle/>
          <a:p>
            <a:r>
              <a:rPr lang="en-US" dirty="0" smtClean="0"/>
              <a:t>Implement middleware plugins and </a:t>
            </a:r>
            <a:r>
              <a:rPr lang="en-US" dirty="0" err="1" smtClean="0"/>
              <a:t>microservices</a:t>
            </a:r>
            <a:r>
              <a:rPr lang="en-US" dirty="0" smtClean="0"/>
              <a:t> implementing</a:t>
            </a:r>
          </a:p>
          <a:p>
            <a:pPr lvl="1"/>
            <a:r>
              <a:rPr lang="en-US" dirty="0" err="1" smtClean="0"/>
              <a:t>ETag</a:t>
            </a:r>
            <a:r>
              <a:rPr lang="en-US" dirty="0" smtClean="0"/>
              <a:t> generation and processing.</a:t>
            </a:r>
          </a:p>
          <a:p>
            <a:pPr lvl="1"/>
            <a:r>
              <a:rPr lang="en-US" dirty="0" smtClean="0"/>
              <a:t>Idempotent functions.</a:t>
            </a:r>
          </a:p>
          <a:p>
            <a:pPr lvl="1"/>
            <a:r>
              <a:rPr lang="en-US" dirty="0" smtClean="0"/>
              <a:t>SNS Event generation on PUT, POST and DELETE.</a:t>
            </a:r>
          </a:p>
          <a:p>
            <a:r>
              <a:rPr lang="en-US" dirty="0" smtClean="0"/>
              <a:t>Plug/deploy the plugin layer in</a:t>
            </a:r>
          </a:p>
          <a:p>
            <a:pPr lvl="1"/>
            <a:r>
              <a:rPr lang="en-US" dirty="0" smtClean="0"/>
              <a:t>Each of the Beanstalk Microservices</a:t>
            </a:r>
          </a:p>
          <a:p>
            <a:pPr lvl="1"/>
            <a:r>
              <a:rPr lang="en-US" dirty="0" smtClean="0"/>
              <a:t>The CRM Lambda function.</a:t>
            </a:r>
          </a:p>
          <a:p>
            <a:r>
              <a:rPr lang="en-US" dirty="0" smtClean="0"/>
              <a:t>Write an empty, placeholder Lambda function that reacts to the SNS events. We will do some interesting things with this later.</a:t>
            </a:r>
            <a:endParaRPr lang="en-US" dirty="0"/>
          </a:p>
        </p:txBody>
      </p:sp>
    </p:spTree>
    <p:extLst>
      <p:ext uri="{BB962C8B-B14F-4D97-AF65-F5344CB8AC3E}">
        <p14:creationId xmlns:p14="http://schemas.microsoft.com/office/powerpoint/2010/main" val="653423979"/>
      </p:ext>
    </p:extLst>
  </p:cSld>
  <p:clrMapOvr>
    <a:masterClrMapping/>
  </p:clrMapOvr>
  <p:transition spd="med">
    <p:wipe dir="r"/>
  </p:transition>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38100">
          <a:solidFill>
            <a:schemeClr val="bg2"/>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buFont typeface="Arial" charset="0"/>
          <a:buChar char="•"/>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91F0EB-E811-4D11-8FFB-E2FF892CF8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135699</TotalTime>
  <Words>2259</Words>
  <Application>Microsoft Macintosh PowerPoint</Application>
  <PresentationFormat>On-screen Show (16:9)</PresentationFormat>
  <Paragraphs>486</Paragraphs>
  <Slides>99</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99</vt:i4>
      </vt:variant>
    </vt:vector>
  </HeadingPairs>
  <TitlesOfParts>
    <vt:vector size="113" baseType="lpstr">
      <vt:lpstr>Arial Black</vt:lpstr>
      <vt:lpstr>Century Schoolbook</vt:lpstr>
      <vt:lpstr>Consolas</vt:lpstr>
      <vt:lpstr>Museo For Dell</vt:lpstr>
      <vt:lpstr>Museo For Dell 300</vt:lpstr>
      <vt:lpstr>Museo Sans For Dell</vt:lpstr>
      <vt:lpstr>Museo Sans For Dell</vt:lpstr>
      <vt:lpstr>Times New Roman</vt:lpstr>
      <vt:lpstr>Trebuchet MS</vt:lpstr>
      <vt:lpstr>Wingdings</vt:lpstr>
      <vt:lpstr>Arial</vt:lpstr>
      <vt:lpstr>Dell_16x9_Template</vt:lpstr>
      <vt:lpstr>Dell_16x9_Template_5.10.11</vt:lpstr>
      <vt:lpstr>Dell Template 4x3</vt:lpstr>
      <vt:lpstr>PowerPoint Presentation</vt:lpstr>
      <vt:lpstr>Questions? Comments?</vt:lpstr>
      <vt:lpstr>Development Methodology  Design Docs  Project Submission Requirements</vt:lpstr>
      <vt:lpstr>Agile Development</vt:lpstr>
      <vt:lpstr>Observations</vt:lpstr>
      <vt:lpstr>4+1 architectural view model http://en.wikipedia.org/wiki/4%2B1_architectural_view_model</vt:lpstr>
      <vt:lpstr>The Architecture Views http://en.wikipedia.org/wiki/4%2B1_architectural_view_model</vt:lpstr>
      <vt:lpstr>Some Diagrams http://www.agilemodeling.com/essays/umlDiagrams.htm</vt:lpstr>
      <vt:lpstr>Some Diagrams</vt:lpstr>
      <vt:lpstr>Application to Project Submissions</vt:lpstr>
      <vt:lpstr>User Stories</vt:lpstr>
      <vt:lpstr>Agile Development and User Stories</vt:lpstr>
      <vt:lpstr>Documenting API Example (We will use Swagger and Swagger Editor)</vt:lpstr>
      <vt:lpstr>Documenting API Example (We will use Swagger and Swagger Editor)</vt:lpstr>
      <vt:lpstr>Top-Level Design Specification</vt:lpstr>
      <vt:lpstr>API Management API Gateway</vt:lpstr>
      <vt:lpstr>API Management</vt:lpstr>
      <vt:lpstr>API Proliferation (https://www.slideshare.net/AmazonWebServices/build-and-manage-your-apis-with-amazon-api-gateway)</vt:lpstr>
      <vt:lpstr>API Gateway/API Management/API Strategy</vt:lpstr>
      <vt:lpstr>API Design/Strategy (https://www.ca.com/content/dam/ca/us/files/ebook/api-strategy-and-architecture-a-coordinated-approach.pdf)</vt:lpstr>
      <vt:lpstr>Architecture Layers</vt:lpstr>
      <vt:lpstr>PowerPoint Presentation</vt:lpstr>
      <vt:lpstr>PowerPoint Presentation</vt:lpstr>
      <vt:lpstr>PowerPoint Presentation</vt:lpstr>
      <vt:lpstr>API Gateway</vt:lpstr>
      <vt:lpstr>API Gateway</vt:lpstr>
      <vt:lpstr>Authorization</vt:lpstr>
      <vt:lpstr>PowerPoint Presentation</vt:lpstr>
      <vt:lpstr>Step Functions</vt:lpstr>
      <vt:lpstr>Workflow Orchestration</vt:lpstr>
      <vt:lpstr>Workflow/Orchestration</vt:lpstr>
      <vt:lpstr>Simple BPMN Diagram</vt:lpstr>
      <vt:lpstr>BPMN – How do you Implement?</vt:lpstr>
      <vt:lpstr>Modeling/Pictures (an aside) https://www.nomagic.com/getting-started/modeling-benefits</vt:lpstr>
      <vt:lpstr>Modeling/Pictures (an aside) https://www.nomagic.com/getting-started/modeling-benefits</vt:lpstr>
      <vt:lpstr>Step Functions (Introduction)</vt:lpstr>
      <vt:lpstr>AWS Step Functions (https://aws.amazon.com/step-functions/)</vt:lpstr>
      <vt:lpstr>Execute and Monitor</vt:lpstr>
      <vt:lpstr>Simple Example</vt:lpstr>
      <vt:lpstr>Simple Example</vt:lpstr>
      <vt:lpstr>Concepts</vt:lpstr>
      <vt:lpstr>Tasks and Activities</vt:lpstr>
      <vt:lpstr>Publish Subscribe</vt:lpstr>
      <vt:lpstr>Publish/Subscribe (Wikipedia)</vt:lpstr>
      <vt:lpstr>Publish/Subscribe</vt:lpstr>
      <vt:lpstr>Redis Example</vt:lpstr>
      <vt:lpstr>Google Cloud Pub/Sub</vt:lpstr>
      <vt:lpstr>SNS</vt:lpstr>
      <vt:lpstr>API and Demo</vt:lpstr>
      <vt:lpstr>Message Queue</vt:lpstr>
      <vt:lpstr>Message Queueing (Wikipedia)</vt:lpstr>
      <vt:lpstr>Message Queue Service Pattern</vt:lpstr>
      <vt:lpstr>SQS http://www.slideshare.net/sandipkchaudhari/sqs-and-loose-coupling-presentation</vt:lpstr>
      <vt:lpstr>Message Exchange Patterns</vt:lpstr>
      <vt:lpstr>Why Would I Use a Queue http://www.javacodegeeks.com/2013/06/working-with-amazon-simple-queue-service-using-java.html is one example)</vt:lpstr>
      <vt:lpstr>Amazon SQS – Example </vt:lpstr>
      <vt:lpstr>API and Demo</vt:lpstr>
      <vt:lpstr>API Gateway</vt:lpstr>
      <vt:lpstr>Project 1 Review Schedule</vt:lpstr>
      <vt:lpstr> Implementing Routing Paths</vt:lpstr>
      <vt:lpstr>Overview</vt:lpstr>
      <vt:lpstr>Headers (Path and JWT in Example)</vt:lpstr>
      <vt:lpstr>Microservices Maps Method/Paths to Handlers (Example – Node + Express: https://expressjs.com/en/starter/basic-routing.html)</vt:lpstr>
      <vt:lpstr>Command/Task Pattern</vt:lpstr>
      <vt:lpstr>Microservices Maps Method/Paths to Handlers (Node + Express Example; https://expressjs.com/en/starter/basic-routing.html)</vt:lpstr>
      <vt:lpstr>Some Examples</vt:lpstr>
      <vt:lpstr>Route/Path Parameters</vt:lpstr>
      <vt:lpstr>Design Pattern – Generic Lambda Function</vt:lpstr>
      <vt:lpstr>Project 1 Implications</vt:lpstr>
      <vt:lpstr>1st Project – Part 1</vt:lpstr>
      <vt:lpstr>Microservice Model</vt:lpstr>
      <vt:lpstr>Microservice – Microservice Interactions</vt:lpstr>
      <vt:lpstr>GET /Person/1234/address</vt:lpstr>
      <vt:lpstr>GET /Person/1234/address</vt:lpstr>
      <vt:lpstr>Path Summary</vt:lpstr>
      <vt:lpstr>Path Summary</vt:lpstr>
      <vt:lpstr>Idempotency  Safe Methods  Conditional Execution</vt:lpstr>
      <vt:lpstr>Idempotent Safe</vt:lpstr>
      <vt:lpstr>Client and Server Must Plan for Call Failure</vt:lpstr>
      <vt:lpstr>Idempotent and Safe</vt:lpstr>
      <vt:lpstr>Well, That was Vaguely Alarming Well, Consider a Student Table</vt:lpstr>
      <vt:lpstr>Well, That was Vaguely Alarming Well, Consider a Student Table</vt:lpstr>
      <vt:lpstr>Implementing Idempotency (Consider Stripe.com)</vt:lpstr>
      <vt:lpstr>Read then Update Conflict</vt:lpstr>
      <vt:lpstr>In Databases, Cursors Define Isolation </vt:lpstr>
      <vt:lpstr>Isolation/Concurrency Control</vt:lpstr>
      <vt:lpstr>Conditional Processing (https://blog.4psa.com/rest-best-practices-managing-concurrent-updates/)</vt:lpstr>
      <vt:lpstr>Request/Response</vt:lpstr>
      <vt:lpstr>Bob Already Read and now Updates</vt:lpstr>
      <vt:lpstr>Now Mary Tries to Update</vt:lpstr>
      <vt:lpstr>Middleware</vt:lpstr>
      <vt:lpstr>Middleware</vt:lpstr>
      <vt:lpstr>Middleware</vt:lpstr>
      <vt:lpstr>Node Express Express Example</vt:lpstr>
      <vt:lpstr>Apache Axis Example</vt:lpstr>
      <vt:lpstr>Project </vt:lpstr>
      <vt:lpstr>Project 2</vt:lpstr>
      <vt:lpstr>Project 2 – Part 1</vt:lpstr>
      <vt:lpstr>Project 2 – Part 2</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1860</cp:revision>
  <cp:lastPrinted>2017-10-09T17:16:45Z</cp:lastPrinted>
  <dcterms:created xsi:type="dcterms:W3CDTF">2013-01-02T09:04:46Z</dcterms:created>
  <dcterms:modified xsi:type="dcterms:W3CDTF">2018-09-26T16:07:59Z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